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41" r:id="rId2"/>
    <p:sldId id="8777" r:id="rId3"/>
    <p:sldId id="8793" r:id="rId4"/>
    <p:sldId id="8794" r:id="rId5"/>
    <p:sldId id="8796" r:id="rId6"/>
    <p:sldId id="8787" r:id="rId7"/>
    <p:sldId id="8788" r:id="rId8"/>
    <p:sldId id="8798" r:id="rId9"/>
    <p:sldId id="8797" r:id="rId10"/>
    <p:sldId id="8792"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DEB"/>
    <a:srgbClr val="FEFAF8"/>
    <a:srgbClr val="F7E1D7"/>
    <a:srgbClr val="80CED7"/>
    <a:srgbClr val="6CAF3F"/>
    <a:srgbClr val="FFF3F7"/>
    <a:srgbClr val="FF82A9"/>
    <a:srgbClr val="EBF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643B20-F6ED-4196-9365-374716D38422}" v="2" dt="2024-01-12T07:46:47.5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70" autoAdjust="0"/>
    <p:restoredTop sz="95110" autoAdjust="0"/>
  </p:normalViewPr>
  <p:slideViewPr>
    <p:cSldViewPr snapToGrid="0">
      <p:cViewPr varScale="1">
        <p:scale>
          <a:sx n="117" d="100"/>
          <a:sy n="117" d="100"/>
        </p:scale>
        <p:origin x="120" y="3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齋藤 幸寿" userId="3289ded8-3bb1-4c01-88bb-e2586fa17965" providerId="ADAL" clId="{D9643B20-F6ED-4196-9365-374716D38422}"/>
    <pc:docChg chg="modSld modMainMaster">
      <pc:chgData name="齋藤 幸寿" userId="3289ded8-3bb1-4c01-88bb-e2586fa17965" providerId="ADAL" clId="{D9643B20-F6ED-4196-9365-374716D38422}" dt="2024-01-12T07:47:04.778" v="5" actId="1076"/>
      <pc:docMkLst>
        <pc:docMk/>
      </pc:docMkLst>
      <pc:sldChg chg="delSp modSp">
        <pc:chgData name="齋藤 幸寿" userId="3289ded8-3bb1-4c01-88bb-e2586fa17965" providerId="ADAL" clId="{D9643B20-F6ED-4196-9365-374716D38422}" dt="2024-01-12T07:46:47.517" v="3" actId="21"/>
        <pc:sldMkLst>
          <pc:docMk/>
          <pc:sldMk cId="0" sldId="341"/>
        </pc:sldMkLst>
        <pc:spChg chg="del mod">
          <ac:chgData name="齋藤 幸寿" userId="3289ded8-3bb1-4c01-88bb-e2586fa17965" providerId="ADAL" clId="{D9643B20-F6ED-4196-9365-374716D38422}" dt="2024-01-12T07:46:47.517" v="3" actId="21"/>
          <ac:spMkLst>
            <pc:docMk/>
            <pc:sldMk cId="0" sldId="341"/>
            <ac:spMk id="6148" creationId="{663A1C47-D610-4E02-837A-724049B8146F}"/>
          </ac:spMkLst>
        </pc:spChg>
      </pc:sldChg>
      <pc:sldMasterChg chg="addSp modSp mod">
        <pc:chgData name="齋藤 幸寿" userId="3289ded8-3bb1-4c01-88bb-e2586fa17965" providerId="ADAL" clId="{D9643B20-F6ED-4196-9365-374716D38422}" dt="2024-01-12T07:47:04.778" v="5" actId="1076"/>
        <pc:sldMasterMkLst>
          <pc:docMk/>
          <pc:sldMasterMk cId="0" sldId="2147485146"/>
        </pc:sldMasterMkLst>
        <pc:spChg chg="add mod">
          <ac:chgData name="齋藤 幸寿" userId="3289ded8-3bb1-4c01-88bb-e2586fa17965" providerId="ADAL" clId="{D9643B20-F6ED-4196-9365-374716D38422}" dt="2024-01-12T07:47:04.778" v="5" actId="1076"/>
          <ac:spMkLst>
            <pc:docMk/>
            <pc:sldMasterMk cId="0" sldId="2147485146"/>
            <ac:spMk id="13" creationId="{46F9ECF4-0C67-4137-ABAC-0F412A82CE97}"/>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EDF25AF-2182-4E9F-A67F-3A0027B1E0C2}"/>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anose="02020603050405020304" pitchFamily="18" charset="0"/>
              </a:defRPr>
            </a:lvl1pPr>
          </a:lstStyle>
          <a:p>
            <a:pPr>
              <a:defRPr/>
            </a:pPr>
            <a:endParaRPr lang="en-GB" altLang="ja-JP"/>
          </a:p>
        </p:txBody>
      </p:sp>
      <p:sp>
        <p:nvSpPr>
          <p:cNvPr id="9219" name="Rectangle 3">
            <a:extLst>
              <a:ext uri="{FF2B5EF4-FFF2-40B4-BE49-F238E27FC236}">
                <a16:creationId xmlns:a16="http://schemas.microsoft.com/office/drawing/2014/main" id="{E7F55FBD-A81B-4628-9116-5F764E81E9F4}"/>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endParaRPr lang="en-GB" altLang="ja-JP"/>
          </a:p>
        </p:txBody>
      </p:sp>
      <p:sp>
        <p:nvSpPr>
          <p:cNvPr id="9220" name="Rectangle 4">
            <a:extLst>
              <a:ext uri="{FF2B5EF4-FFF2-40B4-BE49-F238E27FC236}">
                <a16:creationId xmlns:a16="http://schemas.microsoft.com/office/drawing/2014/main" id="{C9063179-2D33-4FE0-970C-6E118C83307A}"/>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anose="02020603050405020304" pitchFamily="18" charset="0"/>
              </a:defRPr>
            </a:lvl1pPr>
          </a:lstStyle>
          <a:p>
            <a:pPr>
              <a:defRPr/>
            </a:pPr>
            <a:endParaRPr lang="en-GB" altLang="ja-JP"/>
          </a:p>
        </p:txBody>
      </p:sp>
      <p:sp>
        <p:nvSpPr>
          <p:cNvPr id="9221" name="Rectangle 5">
            <a:extLst>
              <a:ext uri="{FF2B5EF4-FFF2-40B4-BE49-F238E27FC236}">
                <a16:creationId xmlns:a16="http://schemas.microsoft.com/office/drawing/2014/main" id="{D6BB8A8F-AA0B-442F-83D4-9EECA8BC880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06246D8C-3491-41B9-A18E-2AF451C69BB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840B1E9-CAE0-4248-AD81-C1DDB32412AD}"/>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anose="02020603050405020304" pitchFamily="18" charset="0"/>
              </a:defRPr>
            </a:lvl1pPr>
          </a:lstStyle>
          <a:p>
            <a:pPr>
              <a:defRPr/>
            </a:pPr>
            <a:endParaRPr lang="en-GB" altLang="ja-JP"/>
          </a:p>
        </p:txBody>
      </p:sp>
      <p:sp>
        <p:nvSpPr>
          <p:cNvPr id="4099" name="Rectangle 3">
            <a:extLst>
              <a:ext uri="{FF2B5EF4-FFF2-40B4-BE49-F238E27FC236}">
                <a16:creationId xmlns:a16="http://schemas.microsoft.com/office/drawing/2014/main" id="{D6618743-C262-4061-BA48-89035CF34063}"/>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endParaRPr lang="en-GB" altLang="ja-JP"/>
          </a:p>
        </p:txBody>
      </p:sp>
      <p:sp>
        <p:nvSpPr>
          <p:cNvPr id="4100" name="Rectangle 4">
            <a:extLst>
              <a:ext uri="{FF2B5EF4-FFF2-40B4-BE49-F238E27FC236}">
                <a16:creationId xmlns:a16="http://schemas.microsoft.com/office/drawing/2014/main" id="{316422C0-B3AD-4BCD-80C7-25DCC7070DA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CAC559E-702B-4CA1-A0EA-9C180F0167E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F37D429-45C2-4C13-B8F5-420D148B53BA}"/>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anose="02020603050405020304" pitchFamily="18" charset="0"/>
              </a:defRPr>
            </a:lvl1pPr>
          </a:lstStyle>
          <a:p>
            <a:pPr>
              <a:defRPr/>
            </a:pPr>
            <a:endParaRPr lang="en-GB" altLang="ja-JP"/>
          </a:p>
        </p:txBody>
      </p:sp>
      <p:sp>
        <p:nvSpPr>
          <p:cNvPr id="4103" name="Rectangle 7">
            <a:extLst>
              <a:ext uri="{FF2B5EF4-FFF2-40B4-BE49-F238E27FC236}">
                <a16:creationId xmlns:a16="http://schemas.microsoft.com/office/drawing/2014/main" id="{6FCD6C21-103B-4CD8-B8F3-819562A9D287}"/>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C23BCA94-5C96-4890-9CCA-3F01B4B443E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ー 1">
            <a:extLst>
              <a:ext uri="{FF2B5EF4-FFF2-40B4-BE49-F238E27FC236}">
                <a16:creationId xmlns:a16="http://schemas.microsoft.com/office/drawing/2014/main" id="{FB6F79DC-0723-4206-8C72-88DA75A2FBAA}"/>
              </a:ext>
            </a:extLst>
          </p:cNvPr>
          <p:cNvSpPr>
            <a:spLocks noGrp="1" noRot="1" noChangeAspect="1" noChangeArrowheads="1" noTextEdit="1"/>
          </p:cNvSpPr>
          <p:nvPr>
            <p:ph type="sldImg"/>
          </p:nvPr>
        </p:nvSpPr>
        <p:spPr>
          <a:ln/>
        </p:spPr>
      </p:sp>
      <p:sp>
        <p:nvSpPr>
          <p:cNvPr id="9219" name="ノート プレースホルダー 2">
            <a:extLst>
              <a:ext uri="{FF2B5EF4-FFF2-40B4-BE49-F238E27FC236}">
                <a16:creationId xmlns:a16="http://schemas.microsoft.com/office/drawing/2014/main" id="{C1A2E028-64B6-48D5-89DB-61F32BFE2E0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ja-JP" altLang="en-US"/>
          </a:p>
        </p:txBody>
      </p:sp>
      <p:sp>
        <p:nvSpPr>
          <p:cNvPr id="9220" name="スライド番号プレースホルダー 3">
            <a:extLst>
              <a:ext uri="{FF2B5EF4-FFF2-40B4-BE49-F238E27FC236}">
                <a16:creationId xmlns:a16="http://schemas.microsoft.com/office/drawing/2014/main" id="{DEC42377-B0AA-47F1-85BA-EF68579ED4B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191CBA-367C-4350-901A-1A647B28152F}" type="slidenum">
              <a:rPr kumimoji="1" lang="ja-JP" altLang="en-US" smtClean="0">
                <a:latin typeface="Times New Roman" panose="02020603050405020304" pitchFamily="18" charset="0"/>
              </a:rPr>
              <a:pPr/>
              <a:t>3</a:t>
            </a:fld>
            <a:endParaRPr kumimoji="1" lang="ja-JP"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9D6A8E86-3CF0-4A8A-B2B2-4510F0281FCB}"/>
              </a:ext>
            </a:extLst>
          </p:cNvPr>
          <p:cNvSpPr txBox="1">
            <a:spLocks noChangeArrowheads="1"/>
          </p:cNvSpPr>
          <p:nvPr userDrawn="1"/>
        </p:nvSpPr>
        <p:spPr bwMode="auto">
          <a:xfrm>
            <a:off x="271463" y="706438"/>
            <a:ext cx="6405562" cy="246062"/>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b="1" dirty="0"/>
              <a:t>SA WG2 Meeting #S2-13514 - 18 October, 2019, Split Croatia</a:t>
            </a:r>
            <a:endParaRPr lang="sv-SE" altLang="en-US" sz="1200" b="1" dirty="0">
              <a:latin typeface="Arial "/>
            </a:endParaRP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88941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291075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749919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p:nvPr>
        </p:nvSpPr>
        <p:spPr>
          <a:xfrm>
            <a:off x="1035740" y="115889"/>
            <a:ext cx="11037197" cy="758507"/>
          </a:xfrm>
          <a:prstGeom prst="rect">
            <a:avLst/>
          </a:prstGeom>
        </p:spPr>
        <p:txBody>
          <a:bodyPr lIns="0" tIns="72000" rIns="0" bIns="0">
            <a:noAutofit/>
          </a:bodyPr>
          <a:lstStyle>
            <a:lvl1pPr>
              <a:lnSpc>
                <a:spcPct val="100000"/>
              </a:lnSpc>
              <a:defRPr sz="2667" b="1">
                <a:solidFill>
                  <a:schemeClr val="tx1">
                    <a:lumMod val="90000"/>
                    <a:lumOff val="10000"/>
                  </a:schemeClr>
                </a:solidFill>
                <a:latin typeface="Meiryo UI" panose="020B0604030504040204" pitchFamily="50" charset="-128"/>
                <a:ea typeface="Meiryo UI" panose="020B0604030504040204" pitchFamily="50" charset="-128"/>
              </a:defRPr>
            </a:lvl1pPr>
          </a:lstStyle>
          <a:p>
            <a:r>
              <a:rPr lang="ja-JP" altLang="en-US"/>
              <a:t>マスター タイトルの書式設定</a:t>
            </a:r>
          </a:p>
        </p:txBody>
      </p:sp>
      <p:sp>
        <p:nvSpPr>
          <p:cNvPr id="8" name="コンテンツ プレースホルダー 7"/>
          <p:cNvSpPr>
            <a:spLocks noGrp="1"/>
          </p:cNvSpPr>
          <p:nvPr>
            <p:ph sz="quarter" idx="10"/>
          </p:nvPr>
        </p:nvSpPr>
        <p:spPr>
          <a:xfrm>
            <a:off x="119064" y="991616"/>
            <a:ext cx="11953875" cy="758825"/>
          </a:xfrm>
          <a:prstGeom prst="rect">
            <a:avLst/>
          </a:prstGeom>
          <a:ln>
            <a:solidFill>
              <a:schemeClr val="tx1">
                <a:lumMod val="75000"/>
                <a:lumOff val="25000"/>
              </a:schemeClr>
            </a:solidFill>
          </a:ln>
        </p:spPr>
        <p:txBody>
          <a:bodyPr lIns="72000" tIns="36000" rIns="72000" bIns="36000"/>
          <a:lstStyle>
            <a:lvl1pPr>
              <a:lnSpc>
                <a:spcPct val="100000"/>
              </a:lnSpc>
              <a:spcBef>
                <a:spcPts val="0"/>
              </a:spcBef>
              <a:spcAft>
                <a:spcPts val="400"/>
              </a:spcAft>
              <a:defRPr sz="1867">
                <a:latin typeface="Meiryo UI" panose="020B0604030504040204" pitchFamily="50" charset="-128"/>
                <a:ea typeface="Meiryo UI" panose="020B0604030504040204" pitchFamily="50" charset="-128"/>
              </a:defRPr>
            </a:lvl1pPr>
            <a:lvl2pPr marL="457189" indent="0">
              <a:buNone/>
              <a:defRPr/>
            </a:lvl2pPr>
          </a:lstStyle>
          <a:p>
            <a:pPr lvl="0"/>
            <a:r>
              <a:rPr lang="ja-JP" altLang="en-US"/>
              <a:t>マスター テキストの書式設定</a:t>
            </a:r>
          </a:p>
        </p:txBody>
      </p:sp>
    </p:spTree>
    <p:extLst>
      <p:ext uri="{BB962C8B-B14F-4D97-AF65-F5344CB8AC3E}">
        <p14:creationId xmlns:p14="http://schemas.microsoft.com/office/powerpoint/2010/main" val="3566743970"/>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Meiryo UI" panose="020B0604030504040204" pitchFamily="50" charset="-128"/>
                <a:ea typeface="Meiryo UI" panose="020B0604030504040204" pitchFamily="50" charset="-128"/>
              </a:defRPr>
            </a:lvl1pPr>
            <a:lvl2pPr marL="612000" indent="-324000">
              <a:lnSpc>
                <a:spcPct val="100000"/>
              </a:lnSpc>
              <a:buFont typeface="Wingdings" panose="05000000000000000000" pitchFamily="2" charset="2"/>
              <a:buChar char="l"/>
              <a:defRPr b="1">
                <a:latin typeface="Meiryo UI" panose="020B0604030504040204" pitchFamily="50" charset="-128"/>
                <a:ea typeface="Meiryo UI" panose="020B0604030504040204" pitchFamily="50" charset="-128"/>
              </a:defRPr>
            </a:lvl2pPr>
            <a:lvl3pPr marL="804863" indent="-228600">
              <a:lnSpc>
                <a:spcPct val="100000"/>
              </a:lnSpc>
              <a:buFont typeface="Arial" panose="020B0604020202020204" pitchFamily="34" charset="0"/>
              <a:buChar char="•"/>
              <a:defRPr>
                <a:latin typeface="Meiryo UI" panose="020B0604030504040204" pitchFamily="50" charset="-128"/>
                <a:ea typeface="Meiryo UI" panose="020B0604030504040204" pitchFamily="50" charset="-128"/>
              </a:defRPr>
            </a:lvl3pPr>
            <a:lvl4pPr marL="987425" indent="-228600">
              <a:lnSpc>
                <a:spcPct val="100000"/>
              </a:lnSpc>
              <a:buFont typeface="Arial" panose="020B0604020202020204" pitchFamily="34" charset="0"/>
              <a:buChar char="–"/>
              <a:defRPr>
                <a:latin typeface="Meiryo UI" panose="020B0604030504040204" pitchFamily="50" charset="-128"/>
                <a:ea typeface="Meiryo UI" panose="020B0604030504040204" pitchFamily="50" charset="-128"/>
              </a:defRPr>
            </a:lvl4pPr>
            <a:lvl5pPr marL="1163638" indent="-228600">
              <a:buFont typeface="Wingdings" panose="05000000000000000000" pitchFamily="2" charset="2"/>
              <a:buChar char="n"/>
              <a:defRPr>
                <a:latin typeface="Meiryo UI" panose="020B0604030504040204" pitchFamily="50" charset="-128"/>
                <a:ea typeface="Meiryo UI" panose="020B0604030504040204" pitchFamily="50" charset="-128"/>
              </a:defRPr>
            </a:lvl5pPr>
            <a:lvl6pPr marL="1347788" indent="-228600">
              <a:defRPr>
                <a:latin typeface="Meiryo UI" panose="020B0604030504040204" pitchFamily="50" charset="-128"/>
                <a:ea typeface="Meiryo UI" panose="020B0604030504040204" pitchFamily="50" charset="-128"/>
              </a:defRPr>
            </a:lvl6pPr>
            <a:lvl7pPr marL="1524000" indent="-228600">
              <a:defRPr>
                <a:latin typeface="Meiryo UI" panose="020B0604030504040204" pitchFamily="50" charset="-128"/>
                <a:ea typeface="Meiryo UI" panose="020B0604030504040204" pitchFamily="50" charset="-128"/>
              </a:defRPr>
            </a:lvl7pPr>
            <a:lvl8pPr marL="1792288" indent="-228600">
              <a:defRPr>
                <a:latin typeface="Meiryo UI" panose="020B0604030504040204" pitchFamily="50" charset="-128"/>
                <a:ea typeface="Meiryo UI" panose="020B0604030504040204" pitchFamily="50" charset="-128"/>
              </a:defRPr>
            </a:lvl8pPr>
            <a:lvl9pPr marL="3657600" indent="0">
              <a:buNone/>
              <a:defRPr/>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7" name="プレースホルダー_タイトル"/>
          <p:cNvSpPr>
            <a:spLocks noGrp="1"/>
          </p:cNvSpPr>
          <p:nvPr>
            <p:ph type="title"/>
          </p:nvPr>
        </p:nvSpPr>
        <p:spPr>
          <a:xfrm>
            <a:off x="1035740" y="115888"/>
            <a:ext cx="11037197" cy="758507"/>
          </a:xfrm>
          <a:prstGeom prst="rect">
            <a:avLst/>
          </a:prstGeom>
        </p:spPr>
        <p:txBody>
          <a:bodyPr lIns="0" tIns="72000" rIns="0" bIns="0">
            <a:noAutofit/>
          </a:bodyPr>
          <a:lstStyle>
            <a:lvl1pPr>
              <a:lnSpc>
                <a:spcPct val="100000"/>
              </a:lnSpc>
              <a:defRPr sz="2800" b="1">
                <a:latin typeface="Meiryo UI" panose="020B0604030504040204" pitchFamily="50" charset="-128"/>
                <a:ea typeface="Meiryo UI"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599679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中表紙">
    <p:spTree>
      <p:nvGrpSpPr>
        <p:cNvPr id="1" name=""/>
        <p:cNvGrpSpPr/>
        <p:nvPr/>
      </p:nvGrpSpPr>
      <p:grpSpPr>
        <a:xfrm>
          <a:off x="0" y="0"/>
          <a:ext cx="0" cy="0"/>
          <a:chOff x="0" y="0"/>
          <a:chExt cx="0" cy="0"/>
        </a:xfrm>
      </p:grpSpPr>
      <p:sp>
        <p:nvSpPr>
          <p:cNvPr id="4" name="マスク_ページ番号">
            <a:extLst>
              <a:ext uri="{FF2B5EF4-FFF2-40B4-BE49-F238E27FC236}">
                <a16:creationId xmlns:a16="http://schemas.microsoft.com/office/drawing/2014/main" id="{B9F30D08-0005-4F91-BAAE-173A1AEC6EE1}"/>
              </a:ext>
            </a:extLst>
          </p:cNvPr>
          <p:cNvSpPr/>
          <p:nvPr userDrawn="1"/>
        </p:nvSpPr>
        <p:spPr>
          <a:xfrm>
            <a:off x="11795125" y="520700"/>
            <a:ext cx="312738" cy="228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5" name="マスク_部署名">
            <a:extLst>
              <a:ext uri="{FF2B5EF4-FFF2-40B4-BE49-F238E27FC236}">
                <a16:creationId xmlns:a16="http://schemas.microsoft.com/office/drawing/2014/main" id="{6E232214-5188-49F3-B12E-ED3108A1984E}"/>
              </a:ext>
            </a:extLst>
          </p:cNvPr>
          <p:cNvSpPr/>
          <p:nvPr userDrawn="1"/>
        </p:nvSpPr>
        <p:spPr>
          <a:xfrm>
            <a:off x="71438" y="6559550"/>
            <a:ext cx="9267825"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3" name="プレースホルダ―_タイトル"/>
          <p:cNvSpPr>
            <a:spLocks noGrp="1"/>
          </p:cNvSpPr>
          <p:nvPr>
            <p:ph type="ctrTitle"/>
          </p:nvPr>
        </p:nvSpPr>
        <p:spPr>
          <a:xfrm>
            <a:off x="868680" y="2752479"/>
            <a:ext cx="10754068" cy="1349469"/>
          </a:xfrm>
          <a:prstGeom prst="rect">
            <a:avLst/>
          </a:prstGeom>
        </p:spPr>
        <p:txBody>
          <a:bodyPr anchor="t"/>
          <a:lstStyle>
            <a:lvl1pPr algn="l">
              <a:lnSpc>
                <a:spcPts val="4600"/>
              </a:lnSpc>
              <a:defRPr sz="3600" b="1">
                <a:latin typeface="Meiryo UI" panose="020B0604030504040204" pitchFamily="50" charset="-128"/>
                <a:ea typeface="Meiryo UI"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4270960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DC9AE826-CA37-4DB1-B5EF-8468AF4E5B5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A2112BEB-9058-42EA-AFAD-50EF568E30F6}"/>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558F425-B4A7-4245-829F-CD1E1595198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BE713A02-37DF-4FF2-A644-931267DB063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527779FD-F6C5-46BA-93FA-0F44CF555900}"/>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DF7436C4-39ED-4705-B656-4846F8415B15}"/>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C929201F-60BB-4F24-9586-98FC768113E8}"/>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3B8361C-F69C-4D0A-8F65-D65735C210AB}"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19527578-0433-4E5A-8401-36742D13405F}"/>
              </a:ext>
            </a:extLst>
          </p:cNvPr>
          <p:cNvSpPr txBox="1">
            <a:spLocks noChangeArrowheads="1"/>
          </p:cNvSpPr>
          <p:nvPr userDrawn="1"/>
        </p:nvSpPr>
        <p:spPr bwMode="auto">
          <a:xfrm>
            <a:off x="133350" y="36513"/>
            <a:ext cx="8620125" cy="5238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ja-JP" sz="1400" b="1" dirty="0"/>
              <a:t>3GPP TSG SA WG 2 Meeting #S2-160-Ad Hoc-e</a:t>
            </a:r>
          </a:p>
          <a:p>
            <a:pPr>
              <a:defRPr/>
            </a:pPr>
            <a:r>
              <a:rPr lang="en-US" altLang="ja-JP" sz="1400" b="1" dirty="0"/>
              <a:t>22-29 January, 2024</a:t>
            </a:r>
            <a:endParaRPr lang="sv-SE" altLang="en-US" sz="2000" b="1" dirty="0">
              <a:latin typeface="Arial "/>
            </a:endParaRPr>
          </a:p>
        </p:txBody>
      </p:sp>
      <p:sp>
        <p:nvSpPr>
          <p:cNvPr id="13" name="テキスト ボックス 12">
            <a:extLst>
              <a:ext uri="{FF2B5EF4-FFF2-40B4-BE49-F238E27FC236}">
                <a16:creationId xmlns:a16="http://schemas.microsoft.com/office/drawing/2014/main" id="{46F9ECF4-0C67-4137-ABAC-0F412A82CE97}"/>
              </a:ext>
            </a:extLst>
          </p:cNvPr>
          <p:cNvSpPr txBox="1"/>
          <p:nvPr userDrawn="1"/>
        </p:nvSpPr>
        <p:spPr>
          <a:xfrm>
            <a:off x="5531623" y="57527"/>
            <a:ext cx="6161902" cy="338554"/>
          </a:xfrm>
          <a:prstGeom prst="rect">
            <a:avLst/>
          </a:prstGeom>
          <a:noFill/>
        </p:spPr>
        <p:txBody>
          <a:bodyPr wrap="square">
            <a:spAutoFit/>
          </a:bodyPr>
          <a:lstStyle/>
          <a:p>
            <a:pPr algn="r" eaLnBrk="1" hangingPunct="1">
              <a:lnSpc>
                <a:spcPct val="100000"/>
              </a:lnSpc>
              <a:spcBef>
                <a:spcPct val="0"/>
              </a:spcBef>
              <a:buFontTx/>
              <a:buNone/>
            </a:pPr>
            <a:r>
              <a:rPr lang="en-US" altLang="ja-JP" sz="1600" b="1" dirty="0">
                <a:latin typeface="Arial" panose="020B0604020202020204" pitchFamily="34" charset="0"/>
              </a:rPr>
              <a:t>S2-2400174</a:t>
            </a:r>
            <a:endParaRPr lang="sv-SE" altLang="en-US" sz="1600" b="1" dirty="0">
              <a:latin typeface="Arial "/>
              <a:ea typeface="ＭＳ Ｐゴシック" panose="020B0600070205080204" pitchFamily="50" charset="-128"/>
            </a:endParaRPr>
          </a:p>
        </p:txBody>
      </p:sp>
    </p:spTree>
  </p:cSld>
  <p:clrMap bg1="lt1" tx1="dk1" bg2="lt2" tx2="dk2" accent1="accent1" accent2="accent2" accent3="accent3" accent4="accent4" accent5="accent5" accent6="accent6" hlink="hlink" folHlink="folHlink"/>
  <p:sldLayoutIdLst>
    <p:sldLayoutId id="2147485269" r:id="rId1"/>
    <p:sldLayoutId id="2147485265" r:id="rId2"/>
    <p:sldLayoutId id="2147485266" r:id="rId3"/>
    <p:sldLayoutId id="2147485267" r:id="rId4"/>
    <p:sldLayoutId id="2147485268" r:id="rId5"/>
    <p:sldLayoutId id="2147485270"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03A3B55-FF20-4AC5-947D-73A05C89AD2D}"/>
              </a:ext>
            </a:extLst>
          </p:cNvPr>
          <p:cNvSpPr>
            <a:spLocks noGrp="1"/>
          </p:cNvSpPr>
          <p:nvPr>
            <p:ph type="title"/>
          </p:nvPr>
        </p:nvSpPr>
        <p:spPr>
          <a:xfrm>
            <a:off x="795338" y="1766888"/>
            <a:ext cx="10515600" cy="1500187"/>
          </a:xfrm>
        </p:spPr>
        <p:txBody>
          <a:bodyPr/>
          <a:lstStyle/>
          <a:p>
            <a:pPr eaLnBrk="1" hangingPunct="1"/>
            <a:r>
              <a:rPr lang="en-US" altLang="en-US" sz="4000"/>
              <a:t>Discussion on Network Controlled Slice Selection</a:t>
            </a:r>
            <a:endParaRPr lang="en-GB" altLang="en-US" sz="4000"/>
          </a:p>
        </p:txBody>
      </p:sp>
      <p:sp>
        <p:nvSpPr>
          <p:cNvPr id="6147" name="Text Placeholder 2">
            <a:extLst>
              <a:ext uri="{FF2B5EF4-FFF2-40B4-BE49-F238E27FC236}">
                <a16:creationId xmlns:a16="http://schemas.microsoft.com/office/drawing/2014/main" id="{09A55A2B-EDB1-45EE-A6AB-DFE5315CA1EE}"/>
              </a:ext>
            </a:extLst>
          </p:cNvPr>
          <p:cNvSpPr>
            <a:spLocks noGrp="1"/>
          </p:cNvSpPr>
          <p:nvPr>
            <p:ph type="body" idx="4294967295"/>
          </p:nvPr>
        </p:nvSpPr>
        <p:spPr>
          <a:xfrm>
            <a:off x="993775" y="3578225"/>
            <a:ext cx="10120313" cy="2074863"/>
          </a:xfrm>
        </p:spPr>
        <p:txBody>
          <a:bodyPr/>
          <a:lstStyle/>
          <a:p>
            <a:pPr marL="0" indent="0" eaLnBrk="1" hangingPunct="1">
              <a:buFontTx/>
              <a:buNone/>
            </a:pPr>
            <a:r>
              <a:rPr lang="en-US" altLang="ja-JP"/>
              <a:t>KDDI CORPORATION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a:extLst>
              <a:ext uri="{FF2B5EF4-FFF2-40B4-BE49-F238E27FC236}">
                <a16:creationId xmlns:a16="http://schemas.microsoft.com/office/drawing/2014/main" id="{00611628-F34B-4523-9B89-BD329D2AC244}"/>
              </a:ext>
            </a:extLst>
          </p:cNvPr>
          <p:cNvSpPr>
            <a:spLocks noGrp="1"/>
          </p:cNvSpPr>
          <p:nvPr>
            <p:ph type="title"/>
          </p:nvPr>
        </p:nvSpPr>
        <p:spPr>
          <a:xfrm>
            <a:off x="306388" y="615950"/>
            <a:ext cx="11037887" cy="758825"/>
          </a:xfrm>
        </p:spPr>
        <p:txBody>
          <a:bodyPr/>
          <a:lstStyle/>
          <a:p>
            <a:r>
              <a:rPr lang="en-US" altLang="ja-JP" sz="3600">
                <a:solidFill>
                  <a:schemeClr val="tx1"/>
                </a:solidFill>
                <a:latin typeface="Calibri Light" panose="020F0302020204030204" pitchFamily="34" charset="0"/>
                <a:ea typeface="ＭＳ Ｐゴシック" panose="020B0600070205080204" pitchFamily="50" charset="-128"/>
              </a:rPr>
              <a:t>Appendix</a:t>
            </a:r>
            <a:r>
              <a:rPr lang="ja-JP" altLang="en-US" sz="3600">
                <a:solidFill>
                  <a:schemeClr val="tx1"/>
                </a:solidFill>
                <a:latin typeface="Calibri Light" panose="020F0302020204030204" pitchFamily="34" charset="0"/>
                <a:ea typeface="ＭＳ Ｐゴシック" panose="020B0600070205080204" pitchFamily="50" charset="-128"/>
              </a:rPr>
              <a:t>②</a:t>
            </a:r>
          </a:p>
        </p:txBody>
      </p:sp>
      <p:sp>
        <p:nvSpPr>
          <p:cNvPr id="14340" name="テキスト ボックス 9">
            <a:extLst>
              <a:ext uri="{FF2B5EF4-FFF2-40B4-BE49-F238E27FC236}">
                <a16:creationId xmlns:a16="http://schemas.microsoft.com/office/drawing/2014/main" id="{0E1350EF-43B3-4B3F-93DC-DAC2CF06195C}"/>
              </a:ext>
            </a:extLst>
          </p:cNvPr>
          <p:cNvSpPr txBox="1">
            <a:spLocks noChangeArrowheads="1"/>
          </p:cNvSpPr>
          <p:nvPr/>
        </p:nvSpPr>
        <p:spPr bwMode="auto">
          <a:xfrm>
            <a:off x="119063" y="1789113"/>
            <a:ext cx="2078037" cy="369887"/>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ja-JP" sz="1800" b="1" dirty="0">
                <a:latin typeface="+mj-lt"/>
              </a:rPr>
              <a:t>Commercial</a:t>
            </a:r>
            <a:r>
              <a:rPr lang="ja-JP" altLang="en-US" sz="1800" b="1" dirty="0">
                <a:latin typeface="+mj-lt"/>
              </a:rPr>
              <a:t> </a:t>
            </a:r>
            <a:r>
              <a:rPr lang="en-US" altLang="ja-JP" sz="1800" b="1" dirty="0" err="1">
                <a:latin typeface="+mj-lt"/>
              </a:rPr>
              <a:t>usecase</a:t>
            </a:r>
            <a:endParaRPr kumimoji="1" lang="ja-JP" altLang="en-US" sz="1800" b="1" dirty="0">
              <a:latin typeface="+mj-lt"/>
            </a:endParaRPr>
          </a:p>
        </p:txBody>
      </p:sp>
      <p:sp>
        <p:nvSpPr>
          <p:cNvPr id="5" name="コンテンツ プレースホルダー 2">
            <a:extLst>
              <a:ext uri="{FF2B5EF4-FFF2-40B4-BE49-F238E27FC236}">
                <a16:creationId xmlns:a16="http://schemas.microsoft.com/office/drawing/2014/main" id="{33C261E5-C125-4CFB-9199-67312C059C70}"/>
              </a:ext>
            </a:extLst>
          </p:cNvPr>
          <p:cNvSpPr txBox="1">
            <a:spLocks/>
          </p:cNvSpPr>
          <p:nvPr/>
        </p:nvSpPr>
        <p:spPr>
          <a:xfrm>
            <a:off x="119063" y="2230438"/>
            <a:ext cx="11953875" cy="758825"/>
          </a:xfrm>
          <a:prstGeom prst="rect">
            <a:avLst/>
          </a:prstGeom>
          <a:ln>
            <a:solidFill>
              <a:schemeClr val="tx1"/>
            </a:solid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ja-JP" sz="2000" dirty="0">
                <a:latin typeface="+mj-lt"/>
                <a:cs typeface="Arial" panose="020B0604020202020204" pitchFamily="34" charset="0"/>
              </a:rPr>
              <a:t>Transfer a PDU session using the default slice to the high priority slice with ticket/time billing</a:t>
            </a:r>
          </a:p>
          <a:p>
            <a:pPr lvl="1">
              <a:defRPr/>
            </a:pPr>
            <a:r>
              <a:rPr kumimoji="1" lang="en-US" altLang="ja-JP" sz="1600" dirty="0">
                <a:latin typeface="+mj-lt"/>
                <a:cs typeface="Arial" panose="020B0604020202020204" pitchFamily="34" charset="0"/>
              </a:rPr>
              <a:t>Trigger a slice switching to make the user more comfortable with the game app</a:t>
            </a:r>
          </a:p>
          <a:p>
            <a:pPr>
              <a:defRPr/>
            </a:pPr>
            <a:endParaRPr lang="en-US" altLang="ja-JP" sz="1870" dirty="0">
              <a:latin typeface="+mj-lt"/>
            </a:endParaRPr>
          </a:p>
          <a:p>
            <a:pPr>
              <a:defRPr/>
            </a:pPr>
            <a:endParaRPr lang="ja-JP" altLang="ja-JP" dirty="0">
              <a:latin typeface="+mj-lt"/>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B0F94776-1726-4525-85C1-E3D9F6FC26EA}"/>
              </a:ext>
            </a:extLst>
          </p:cNvPr>
          <p:cNvSpPr>
            <a:spLocks noGrp="1"/>
          </p:cNvSpPr>
          <p:nvPr>
            <p:ph type="title"/>
          </p:nvPr>
        </p:nvSpPr>
        <p:spPr>
          <a:xfrm>
            <a:off x="234950" y="601663"/>
            <a:ext cx="11037888" cy="758825"/>
          </a:xfrm>
        </p:spPr>
        <p:txBody>
          <a:bodyPr/>
          <a:lstStyle/>
          <a:p>
            <a:pPr>
              <a:lnSpc>
                <a:spcPct val="90000"/>
              </a:lnSpc>
            </a:pPr>
            <a:r>
              <a:rPr lang="en-US" altLang="ja-JP" sz="3600">
                <a:solidFill>
                  <a:schemeClr val="tx1"/>
                </a:solidFill>
                <a:latin typeface="Calibri Light" panose="020F0302020204030204" pitchFamily="34" charset="0"/>
                <a:ea typeface="ＭＳ Ｐゴシック" panose="020B0600070205080204" pitchFamily="50" charset="-128"/>
              </a:rPr>
              <a:t>Summary</a:t>
            </a:r>
            <a:endParaRPr lang="ja-JP" altLang="en-US" sz="3600">
              <a:solidFill>
                <a:schemeClr val="tx1"/>
              </a:solidFill>
              <a:latin typeface="Calibri Light" panose="020F0302020204030204" pitchFamily="34" charset="0"/>
              <a:ea typeface="ＭＳ Ｐゴシック" panose="020B0600070205080204" pitchFamily="50" charset="-128"/>
            </a:endParaRPr>
          </a:p>
        </p:txBody>
      </p:sp>
      <p:sp>
        <p:nvSpPr>
          <p:cNvPr id="3" name="コンテンツ プレースホルダー 2">
            <a:extLst>
              <a:ext uri="{FF2B5EF4-FFF2-40B4-BE49-F238E27FC236}">
                <a16:creationId xmlns:a16="http://schemas.microsoft.com/office/drawing/2014/main" id="{F25E7029-5853-4004-8EDE-173BFBCA27F6}"/>
              </a:ext>
            </a:extLst>
          </p:cNvPr>
          <p:cNvSpPr>
            <a:spLocks noGrp="1"/>
          </p:cNvSpPr>
          <p:nvPr>
            <p:ph sz="quarter" idx="10"/>
          </p:nvPr>
        </p:nvSpPr>
        <p:spPr>
          <a:xfrm>
            <a:off x="119063" y="1860550"/>
            <a:ext cx="11953875" cy="2255838"/>
          </a:xfrm>
        </p:spPr>
        <p:txBody>
          <a:bodyPr/>
          <a:lstStyle/>
          <a:p>
            <a:pPr>
              <a:defRPr/>
            </a:pPr>
            <a:r>
              <a:rPr kumimoji="1" lang="en-US" altLang="ja-JP" dirty="0">
                <a:latin typeface="+mj-lt"/>
              </a:rPr>
              <a:t>Network Slicing was standardized since Rel-15. From operators’ perspective, it is required to improve the customer experience by providing the optimal network slice in accordance with the characteristics of the applications on the UE.</a:t>
            </a:r>
          </a:p>
          <a:p>
            <a:pPr>
              <a:defRPr/>
            </a:pPr>
            <a:r>
              <a:rPr kumimoji="1" lang="en-US" altLang="ja-JP" dirty="0">
                <a:latin typeface="+mj-lt"/>
              </a:rPr>
              <a:t>The URSP rules are defined and the UE can use them to determine the slice for the PDU Session when the UE requests a PDU Session for an application. Whether and how to support URSP rule is left to UE implementation. Thus, the operators are constrained in providing network slices that are most suitable for the applications.</a:t>
            </a:r>
          </a:p>
          <a:p>
            <a:pPr>
              <a:defRPr/>
            </a:pPr>
            <a:r>
              <a:rPr lang="en-GB" altLang="ja-JP" dirty="0">
                <a:latin typeface="+mj-lt"/>
              </a:rPr>
              <a:t>Thus, it is beneficial for operators to have an option to select the network slice triggered by a notification from the Application Function. </a:t>
            </a:r>
            <a:endParaRPr lang="ja-JP" altLang="ja-JP" dirty="0">
              <a:latin typeface="+mj-lt"/>
            </a:endParaRPr>
          </a:p>
        </p:txBody>
      </p:sp>
      <p:sp>
        <p:nvSpPr>
          <p:cNvPr id="6" name="テキスト ボックス 5">
            <a:extLst>
              <a:ext uri="{FF2B5EF4-FFF2-40B4-BE49-F238E27FC236}">
                <a16:creationId xmlns:a16="http://schemas.microsoft.com/office/drawing/2014/main" id="{419A6D85-ACB1-4A89-BC33-4058732EA8D2}"/>
              </a:ext>
            </a:extLst>
          </p:cNvPr>
          <p:cNvSpPr txBox="1"/>
          <p:nvPr/>
        </p:nvSpPr>
        <p:spPr>
          <a:xfrm>
            <a:off x="3175" y="4273550"/>
            <a:ext cx="1014413" cy="381000"/>
          </a:xfrm>
          <a:prstGeom prst="rect">
            <a:avLst/>
          </a:prstGeom>
          <a:noFill/>
        </p:spPr>
        <p:txBody>
          <a:bodyPr wrap="none">
            <a:spAutoFit/>
          </a:bodyPr>
          <a:lstStyle/>
          <a:p>
            <a:pPr>
              <a:defRPr/>
            </a:pPr>
            <a:r>
              <a:rPr lang="en-US" altLang="ja-JP" sz="1867" b="1" dirty="0">
                <a:latin typeface="+mj-lt"/>
                <a:ea typeface="Meiryo UI" panose="020B0604030504040204" pitchFamily="50" charset="-128"/>
                <a:cs typeface="+mn-cs"/>
              </a:rPr>
              <a:t>Proposal</a:t>
            </a:r>
            <a:endParaRPr lang="ja-JP" altLang="en-US" sz="1867" b="1" dirty="0">
              <a:latin typeface="+mj-lt"/>
              <a:ea typeface="Meiryo UI" panose="020B0604030504040204" pitchFamily="50" charset="-128"/>
              <a:cs typeface="+mn-cs"/>
            </a:endParaRPr>
          </a:p>
        </p:txBody>
      </p:sp>
      <p:sp>
        <p:nvSpPr>
          <p:cNvPr id="7" name="コンテンツ プレースホルダー 2">
            <a:extLst>
              <a:ext uri="{FF2B5EF4-FFF2-40B4-BE49-F238E27FC236}">
                <a16:creationId xmlns:a16="http://schemas.microsoft.com/office/drawing/2014/main" id="{747C3B2B-86CF-44F0-B277-F1EE99AA1E4B}"/>
              </a:ext>
            </a:extLst>
          </p:cNvPr>
          <p:cNvSpPr txBox="1">
            <a:spLocks/>
          </p:cNvSpPr>
          <p:nvPr/>
        </p:nvSpPr>
        <p:spPr bwMode="auto">
          <a:xfrm>
            <a:off x="119063" y="4654550"/>
            <a:ext cx="11953875" cy="1501775"/>
          </a:xfrm>
          <a:prstGeom prst="rect">
            <a:avLst/>
          </a:prstGeom>
          <a:noFill/>
          <a:ln>
            <a:solidFill>
              <a:schemeClr val="tx1">
                <a:lumMod val="75000"/>
                <a:lumOff val="25000"/>
              </a:schemeClr>
            </a:solidFill>
          </a:ln>
        </p:spPr>
        <p:txBody>
          <a:bodyPr lIns="72000" tIns="36000" rIns="72000" bIns="36000"/>
          <a:lstStyle>
            <a:lvl1pPr marL="228600" indent="-228600" algn="l" rtl="0" eaLnBrk="0" fontAlgn="base" hangingPunct="0">
              <a:lnSpc>
                <a:spcPct val="100000"/>
              </a:lnSpc>
              <a:spcBef>
                <a:spcPts val="0"/>
              </a:spcBef>
              <a:spcAft>
                <a:spcPts val="400"/>
              </a:spcAft>
              <a:buBlip>
                <a:blip r:embed="rId2"/>
              </a:buBlip>
              <a:defRPr sz="1867" kern="1200">
                <a:solidFill>
                  <a:schemeClr val="tx1"/>
                </a:solidFill>
                <a:latin typeface="Meiryo UI" panose="020B0604030504040204" pitchFamily="50" charset="-128"/>
                <a:ea typeface="Meiryo UI" panose="020B0604030504040204" pitchFamily="50" charset="-128"/>
                <a:cs typeface="+mn-cs"/>
              </a:defRPr>
            </a:lvl1pPr>
            <a:lvl2pPr marL="457189" indent="0" algn="l" rtl="0" eaLnBrk="0" fontAlgn="base" hangingPunct="0">
              <a:lnSpc>
                <a:spcPct val="90000"/>
              </a:lnSpc>
              <a:spcBef>
                <a:spcPts val="500"/>
              </a:spcBef>
              <a:spcAft>
                <a:spcPct val="0"/>
              </a:spcAft>
              <a:buClr>
                <a:srgbClr val="C00000"/>
              </a:buClr>
              <a:buFont typeface="Arial" panose="020B0604020202020204" pitchFamily="34" charset="0"/>
              <a:buNone/>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endParaRPr lang="en-GB" altLang="ja-JP" dirty="0">
              <a:latin typeface="+mj-lt"/>
            </a:endParaRPr>
          </a:p>
          <a:p>
            <a:pPr>
              <a:defRPr/>
            </a:pPr>
            <a:r>
              <a:rPr lang="en-US" altLang="ja-JP" dirty="0">
                <a:latin typeface="+mj-lt"/>
              </a:rPr>
              <a:t>Slice switching request from AF via NEF</a:t>
            </a:r>
            <a:r>
              <a:rPr lang="ja-JP" altLang="en-US" dirty="0">
                <a:latin typeface="+mj-lt"/>
              </a:rPr>
              <a:t>　</a:t>
            </a:r>
            <a:endParaRPr lang="en-US" altLang="ja-JP" dirty="0">
              <a:latin typeface="+mj-lt"/>
              <a:ea typeface="+mn-ea"/>
            </a:endParaRPr>
          </a:p>
          <a:p>
            <a:pPr marL="0" indent="0">
              <a:buFontTx/>
              <a:buNone/>
              <a:defRPr/>
            </a:pPr>
            <a:r>
              <a:rPr lang="ja-JP" altLang="en-US" dirty="0">
                <a:latin typeface="+mj-lt"/>
                <a:ea typeface="+mn-ea"/>
              </a:rPr>
              <a:t>　　・</a:t>
            </a:r>
            <a:r>
              <a:rPr lang="en-US" altLang="ja-JP" dirty="0">
                <a:latin typeface="+mj-lt"/>
              </a:rPr>
              <a:t>Define new NEF API</a:t>
            </a:r>
          </a:p>
          <a:p>
            <a:pPr marL="0" indent="0">
              <a:buFontTx/>
              <a:buNone/>
              <a:defRPr/>
            </a:pPr>
            <a:r>
              <a:rPr lang="ja-JP" altLang="en-US" dirty="0">
                <a:latin typeface="+mj-lt"/>
              </a:rPr>
              <a:t>　　・</a:t>
            </a:r>
            <a:r>
              <a:rPr lang="en-US" altLang="ja-JP" dirty="0">
                <a:latin typeface="+mj-lt"/>
              </a:rPr>
              <a:t>Re-use PDU session modification procedure of slice replacement in Rel-18</a:t>
            </a:r>
          </a:p>
          <a:p>
            <a:pPr>
              <a:defRPr/>
            </a:pPr>
            <a:endParaRPr lang="en-US" altLang="ja-JP" dirty="0">
              <a:latin typeface="+mj-lt"/>
            </a:endParaRPr>
          </a:p>
          <a:p>
            <a:pPr>
              <a:defRPr/>
            </a:pPr>
            <a:endParaRPr lang="ja-JP" altLang="ja-JP" dirty="0">
              <a:latin typeface="+mj-lt"/>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フローチャート: データ 6">
            <a:extLst>
              <a:ext uri="{FF2B5EF4-FFF2-40B4-BE49-F238E27FC236}">
                <a16:creationId xmlns:a16="http://schemas.microsoft.com/office/drawing/2014/main" id="{86980F13-7A03-4C48-99FF-3EF7AEA7E036}"/>
              </a:ext>
            </a:extLst>
          </p:cNvPr>
          <p:cNvSpPr/>
          <p:nvPr/>
        </p:nvSpPr>
        <p:spPr>
          <a:xfrm>
            <a:off x="2020888" y="4175125"/>
            <a:ext cx="5646737" cy="941388"/>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9" name="テキスト ボックス 8">
            <a:extLst>
              <a:ext uri="{FF2B5EF4-FFF2-40B4-BE49-F238E27FC236}">
                <a16:creationId xmlns:a16="http://schemas.microsoft.com/office/drawing/2014/main" id="{1806D16E-99C2-4D28-B028-21BB0683A57D}"/>
              </a:ext>
            </a:extLst>
          </p:cNvPr>
          <p:cNvSpPr txBox="1"/>
          <p:nvPr/>
        </p:nvSpPr>
        <p:spPr>
          <a:xfrm>
            <a:off x="6022975" y="4364038"/>
            <a:ext cx="879475" cy="501650"/>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#1</a:t>
            </a:r>
          </a:p>
          <a:p>
            <a:pPr algn="ctr" defTabSz="1625519">
              <a:defRPr/>
            </a:pPr>
            <a:r>
              <a:rPr lang="en-US" altLang="ja-JP" sz="1333" b="1" dirty="0">
                <a:solidFill>
                  <a:srgbClr val="262626"/>
                </a:solidFill>
                <a:latin typeface="Arial"/>
                <a:ea typeface="メイリオ"/>
              </a:rPr>
              <a:t>(Default)</a:t>
            </a:r>
            <a:endParaRPr lang="ja-JP" altLang="en-US" sz="1333" b="1" dirty="0">
              <a:solidFill>
                <a:srgbClr val="262626"/>
              </a:solidFill>
              <a:latin typeface="Arial"/>
              <a:ea typeface="メイリオ"/>
            </a:endParaRPr>
          </a:p>
        </p:txBody>
      </p:sp>
      <p:sp>
        <p:nvSpPr>
          <p:cNvPr id="11" name="正方形/長方形 10">
            <a:extLst>
              <a:ext uri="{FF2B5EF4-FFF2-40B4-BE49-F238E27FC236}">
                <a16:creationId xmlns:a16="http://schemas.microsoft.com/office/drawing/2014/main" id="{61E32DE1-B98E-4AD1-92E5-AA570509BBA8}"/>
              </a:ext>
            </a:extLst>
          </p:cNvPr>
          <p:cNvSpPr/>
          <p:nvPr/>
        </p:nvSpPr>
        <p:spPr>
          <a:xfrm>
            <a:off x="2749550" y="4692650"/>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RAN</a:t>
            </a:r>
            <a:endParaRPr lang="ja-JP" altLang="en-US" sz="1600" kern="0" dirty="0">
              <a:solidFill>
                <a:srgbClr val="262626"/>
              </a:solidFill>
              <a:latin typeface="Arial"/>
              <a:ea typeface="Meiryo UI"/>
            </a:endParaRPr>
          </a:p>
        </p:txBody>
      </p:sp>
      <p:sp>
        <p:nvSpPr>
          <p:cNvPr id="14" name="正方形/長方形 13">
            <a:extLst>
              <a:ext uri="{FF2B5EF4-FFF2-40B4-BE49-F238E27FC236}">
                <a16:creationId xmlns:a16="http://schemas.microsoft.com/office/drawing/2014/main" id="{5312D881-9BF2-4B05-834F-807BA4760BEE}"/>
              </a:ext>
            </a:extLst>
          </p:cNvPr>
          <p:cNvSpPr/>
          <p:nvPr/>
        </p:nvSpPr>
        <p:spPr>
          <a:xfrm>
            <a:off x="3340100" y="42449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AMF</a:t>
            </a:r>
            <a:endParaRPr lang="ja-JP" altLang="en-US" sz="1600" kern="0" dirty="0">
              <a:solidFill>
                <a:srgbClr val="262626"/>
              </a:solidFill>
              <a:latin typeface="Arial"/>
              <a:ea typeface="Meiryo UI"/>
            </a:endParaRPr>
          </a:p>
        </p:txBody>
      </p:sp>
      <p:sp>
        <p:nvSpPr>
          <p:cNvPr id="15" name="正方形/長方形 14">
            <a:extLst>
              <a:ext uri="{FF2B5EF4-FFF2-40B4-BE49-F238E27FC236}">
                <a16:creationId xmlns:a16="http://schemas.microsoft.com/office/drawing/2014/main" id="{4F460642-8367-4F35-B264-D92EC37368B1}"/>
              </a:ext>
            </a:extLst>
          </p:cNvPr>
          <p:cNvSpPr/>
          <p:nvPr/>
        </p:nvSpPr>
        <p:spPr>
          <a:xfrm>
            <a:off x="4068763" y="4244975"/>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sp>
        <p:nvSpPr>
          <p:cNvPr id="16" name="正方形/長方形 15">
            <a:extLst>
              <a:ext uri="{FF2B5EF4-FFF2-40B4-BE49-F238E27FC236}">
                <a16:creationId xmlns:a16="http://schemas.microsoft.com/office/drawing/2014/main" id="{1AF3F1AE-B962-4476-9A2D-D8F0437778CC}"/>
              </a:ext>
            </a:extLst>
          </p:cNvPr>
          <p:cNvSpPr/>
          <p:nvPr/>
        </p:nvSpPr>
        <p:spPr>
          <a:xfrm>
            <a:off x="4848225" y="42449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PCF</a:t>
            </a:r>
            <a:endParaRPr lang="ja-JP" altLang="en-US" sz="1600" kern="0" dirty="0">
              <a:solidFill>
                <a:srgbClr val="262626"/>
              </a:solidFill>
              <a:latin typeface="Arial"/>
              <a:ea typeface="Meiryo UI"/>
            </a:endParaRPr>
          </a:p>
        </p:txBody>
      </p:sp>
      <p:sp>
        <p:nvSpPr>
          <p:cNvPr id="17" name="正方形/長方形 16">
            <a:extLst>
              <a:ext uri="{FF2B5EF4-FFF2-40B4-BE49-F238E27FC236}">
                <a16:creationId xmlns:a16="http://schemas.microsoft.com/office/drawing/2014/main" id="{99EF7BF0-BE38-4A59-A636-B7AABE90D03B}"/>
              </a:ext>
            </a:extLst>
          </p:cNvPr>
          <p:cNvSpPr/>
          <p:nvPr/>
        </p:nvSpPr>
        <p:spPr>
          <a:xfrm>
            <a:off x="4430713" y="4684713"/>
            <a:ext cx="555625"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UPF</a:t>
            </a:r>
            <a:endParaRPr lang="ja-JP" altLang="en-US" sz="1600" kern="0" dirty="0">
              <a:solidFill>
                <a:srgbClr val="262626"/>
              </a:solidFill>
              <a:latin typeface="Arial"/>
              <a:ea typeface="Meiryo UI"/>
            </a:endParaRPr>
          </a:p>
        </p:txBody>
      </p:sp>
      <p:sp>
        <p:nvSpPr>
          <p:cNvPr id="27" name="角丸四角形 13">
            <a:extLst>
              <a:ext uri="{FF2B5EF4-FFF2-40B4-BE49-F238E27FC236}">
                <a16:creationId xmlns:a16="http://schemas.microsoft.com/office/drawing/2014/main" id="{D9B72F4B-FDAE-435F-B027-81705C6067CB}"/>
              </a:ext>
            </a:extLst>
          </p:cNvPr>
          <p:cNvSpPr/>
          <p:nvPr/>
        </p:nvSpPr>
        <p:spPr>
          <a:xfrm>
            <a:off x="100013" y="2892425"/>
            <a:ext cx="1789112" cy="2328863"/>
          </a:xfrm>
          <a:prstGeom prst="roundRect">
            <a:avLst>
              <a:gd name="adj" fmla="val 12456"/>
            </a:avLst>
          </a:prstGeom>
          <a:ln w="19050">
            <a:solidFill>
              <a:srgbClr val="002060"/>
            </a:solidFill>
          </a:ln>
        </p:spPr>
        <p:style>
          <a:lnRef idx="2">
            <a:schemeClr val="accent2"/>
          </a:lnRef>
          <a:fillRef idx="1">
            <a:schemeClr val="lt1"/>
          </a:fillRef>
          <a:effectRef idx="0">
            <a:schemeClr val="accent2"/>
          </a:effectRef>
          <a:fontRef idx="minor">
            <a:schemeClr val="dk1"/>
          </a:fontRef>
        </p:style>
        <p:txBody>
          <a:bodyPr lIns="121920" tIns="60960" rIns="121920" bIns="60960" anchor="ctr"/>
          <a:lstStyle/>
          <a:p>
            <a:pPr algn="ctr">
              <a:defRPr/>
            </a:pPr>
            <a:endParaRPr lang="ja-JP" altLang="en-US" sz="2400"/>
          </a:p>
        </p:txBody>
      </p:sp>
      <p:sp>
        <p:nvSpPr>
          <p:cNvPr id="7179" name="テキスト ボックス 33">
            <a:extLst>
              <a:ext uri="{FF2B5EF4-FFF2-40B4-BE49-F238E27FC236}">
                <a16:creationId xmlns:a16="http://schemas.microsoft.com/office/drawing/2014/main" id="{3DB810F7-2399-4FB7-8934-16ED27AC99EA}"/>
              </a:ext>
            </a:extLst>
          </p:cNvPr>
          <p:cNvSpPr txBox="1">
            <a:spLocks noChangeArrowheads="1"/>
          </p:cNvSpPr>
          <p:nvPr/>
        </p:nvSpPr>
        <p:spPr bwMode="auto">
          <a:xfrm>
            <a:off x="138113" y="2986088"/>
            <a:ext cx="409575" cy="338137"/>
          </a:xfrm>
          <a:prstGeom prst="rect">
            <a:avLst/>
          </a:prstGeom>
          <a:no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ja-JP" sz="1600" b="1" dirty="0">
                <a:latin typeface="+mj-lt"/>
              </a:rPr>
              <a:t>UE</a:t>
            </a:r>
            <a:endParaRPr lang="ja-JP" altLang="en-US" sz="1600" b="1" dirty="0">
              <a:latin typeface="+mj-lt"/>
            </a:endParaRPr>
          </a:p>
        </p:txBody>
      </p:sp>
      <p:sp>
        <p:nvSpPr>
          <p:cNvPr id="7180" name="テキスト ボックス 43">
            <a:extLst>
              <a:ext uri="{FF2B5EF4-FFF2-40B4-BE49-F238E27FC236}">
                <a16:creationId xmlns:a16="http://schemas.microsoft.com/office/drawing/2014/main" id="{12621FA3-2B4D-4AA4-86B9-CC9D29461433}"/>
              </a:ext>
            </a:extLst>
          </p:cNvPr>
          <p:cNvSpPr txBox="1">
            <a:spLocks noChangeArrowheads="1"/>
          </p:cNvSpPr>
          <p:nvPr/>
        </p:nvSpPr>
        <p:spPr bwMode="auto">
          <a:xfrm>
            <a:off x="138113" y="744538"/>
            <a:ext cx="12018962" cy="590550"/>
          </a:xfrm>
          <a:prstGeom prst="rect">
            <a:avLst/>
          </a:prstGeom>
          <a:noFill/>
          <a:ln>
            <a:noFill/>
          </a:ln>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defRPr/>
            </a:pPr>
            <a:r>
              <a:rPr lang="en-US" altLang="ja-JP" sz="3600" b="1" dirty="0">
                <a:latin typeface="+mj-lt"/>
                <a:ea typeface="+mj-ea"/>
                <a:cs typeface="+mj-cs"/>
              </a:rPr>
              <a:t>Background</a:t>
            </a:r>
            <a:endParaRPr lang="ja-JP" altLang="en-US" sz="3600" b="1" dirty="0">
              <a:latin typeface="+mj-lt"/>
              <a:ea typeface="+mj-ea"/>
              <a:cs typeface="+mj-cs"/>
            </a:endParaRPr>
          </a:p>
        </p:txBody>
      </p:sp>
      <p:sp>
        <p:nvSpPr>
          <p:cNvPr id="35" name="フローチャート: データ 34">
            <a:extLst>
              <a:ext uri="{FF2B5EF4-FFF2-40B4-BE49-F238E27FC236}">
                <a16:creationId xmlns:a16="http://schemas.microsoft.com/office/drawing/2014/main" id="{3BD71F8F-9620-452A-B84C-5E9FE68C25AA}"/>
              </a:ext>
            </a:extLst>
          </p:cNvPr>
          <p:cNvSpPr/>
          <p:nvPr/>
        </p:nvSpPr>
        <p:spPr>
          <a:xfrm>
            <a:off x="2168525" y="2962275"/>
            <a:ext cx="5499100" cy="941388"/>
          </a:xfrm>
          <a:prstGeom prst="flowChartInputOutput">
            <a:avLst/>
          </a:prstGeom>
          <a:solidFill>
            <a:srgbClr val="EA6031">
              <a:lumMod val="40000"/>
              <a:lumOff val="60000"/>
            </a:srgbClr>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37" name="正方形/長方形 36">
            <a:extLst>
              <a:ext uri="{FF2B5EF4-FFF2-40B4-BE49-F238E27FC236}">
                <a16:creationId xmlns:a16="http://schemas.microsoft.com/office/drawing/2014/main" id="{9E452398-C0F6-4506-8228-C2FFA877DF2E}"/>
              </a:ext>
            </a:extLst>
          </p:cNvPr>
          <p:cNvSpPr/>
          <p:nvPr/>
        </p:nvSpPr>
        <p:spPr>
          <a:xfrm>
            <a:off x="9124950" y="3636963"/>
            <a:ext cx="557213"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AF</a:t>
            </a:r>
            <a:endParaRPr lang="ja-JP" altLang="en-US" sz="1600" kern="0" dirty="0">
              <a:solidFill>
                <a:srgbClr val="262626"/>
              </a:solidFill>
              <a:latin typeface="Arial"/>
              <a:ea typeface="Meiryo UI"/>
            </a:endParaRPr>
          </a:p>
        </p:txBody>
      </p:sp>
      <p:sp>
        <p:nvSpPr>
          <p:cNvPr id="38" name="テキスト ボックス 37">
            <a:extLst>
              <a:ext uri="{FF2B5EF4-FFF2-40B4-BE49-F238E27FC236}">
                <a16:creationId xmlns:a16="http://schemas.microsoft.com/office/drawing/2014/main" id="{33FE76F9-76D1-4721-A5A9-BC23BFE1A987}"/>
              </a:ext>
            </a:extLst>
          </p:cNvPr>
          <p:cNvSpPr txBox="1"/>
          <p:nvPr/>
        </p:nvSpPr>
        <p:spPr>
          <a:xfrm>
            <a:off x="6051550" y="3211513"/>
            <a:ext cx="822325" cy="501650"/>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#2</a:t>
            </a:r>
          </a:p>
          <a:p>
            <a:pPr algn="ctr" defTabSz="1625519">
              <a:defRPr/>
            </a:pPr>
            <a:r>
              <a:rPr lang="en-US" altLang="ja-JP" sz="1333" b="1" dirty="0">
                <a:solidFill>
                  <a:srgbClr val="262626"/>
                </a:solidFill>
                <a:latin typeface="Arial"/>
                <a:ea typeface="メイリオ"/>
              </a:rPr>
              <a:t>(</a:t>
            </a:r>
            <a:r>
              <a:rPr lang="en-US" altLang="ja-JP" sz="1333" b="1" dirty="0" err="1">
                <a:solidFill>
                  <a:srgbClr val="262626"/>
                </a:solidFill>
                <a:latin typeface="Arial"/>
                <a:ea typeface="メイリオ"/>
              </a:rPr>
              <a:t>eMBB</a:t>
            </a:r>
            <a:r>
              <a:rPr lang="en-US" altLang="ja-JP" sz="1333" b="1" dirty="0">
                <a:solidFill>
                  <a:srgbClr val="262626"/>
                </a:solidFill>
                <a:latin typeface="Arial"/>
                <a:ea typeface="メイリオ"/>
              </a:rPr>
              <a:t>)</a:t>
            </a:r>
            <a:endParaRPr lang="ja-JP" altLang="en-US" sz="1333" b="1" dirty="0">
              <a:solidFill>
                <a:srgbClr val="262626"/>
              </a:solidFill>
              <a:latin typeface="Arial"/>
              <a:ea typeface="メイリオ"/>
            </a:endParaRPr>
          </a:p>
        </p:txBody>
      </p:sp>
      <p:sp>
        <p:nvSpPr>
          <p:cNvPr id="40" name="正方形/長方形 39">
            <a:extLst>
              <a:ext uri="{FF2B5EF4-FFF2-40B4-BE49-F238E27FC236}">
                <a16:creationId xmlns:a16="http://schemas.microsoft.com/office/drawing/2014/main" id="{EE826D99-747B-4556-8776-0C9B591D921F}"/>
              </a:ext>
            </a:extLst>
          </p:cNvPr>
          <p:cNvSpPr/>
          <p:nvPr/>
        </p:nvSpPr>
        <p:spPr>
          <a:xfrm>
            <a:off x="2751138" y="3486150"/>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RAN</a:t>
            </a:r>
            <a:endParaRPr lang="ja-JP" altLang="en-US" sz="1600" kern="0" dirty="0">
              <a:solidFill>
                <a:srgbClr val="262626"/>
              </a:solidFill>
              <a:latin typeface="Arial"/>
              <a:ea typeface="Meiryo UI"/>
            </a:endParaRPr>
          </a:p>
        </p:txBody>
      </p:sp>
      <p:sp>
        <p:nvSpPr>
          <p:cNvPr id="42" name="正方形/長方形 41">
            <a:extLst>
              <a:ext uri="{FF2B5EF4-FFF2-40B4-BE49-F238E27FC236}">
                <a16:creationId xmlns:a16="http://schemas.microsoft.com/office/drawing/2014/main" id="{10E6C40A-083D-4CF8-A1D4-F1847D2933EB}"/>
              </a:ext>
            </a:extLst>
          </p:cNvPr>
          <p:cNvSpPr/>
          <p:nvPr/>
        </p:nvSpPr>
        <p:spPr>
          <a:xfrm>
            <a:off x="3333750" y="30384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AMF</a:t>
            </a:r>
            <a:endParaRPr lang="ja-JP" altLang="en-US" sz="1600" kern="0" dirty="0">
              <a:solidFill>
                <a:srgbClr val="262626"/>
              </a:solidFill>
              <a:latin typeface="Arial"/>
              <a:ea typeface="Meiryo UI"/>
            </a:endParaRPr>
          </a:p>
        </p:txBody>
      </p:sp>
      <p:sp>
        <p:nvSpPr>
          <p:cNvPr id="43" name="正方形/長方形 42">
            <a:extLst>
              <a:ext uri="{FF2B5EF4-FFF2-40B4-BE49-F238E27FC236}">
                <a16:creationId xmlns:a16="http://schemas.microsoft.com/office/drawing/2014/main" id="{E9BEF0D6-CC5D-4143-A58D-75F9C75AB8A8}"/>
              </a:ext>
            </a:extLst>
          </p:cNvPr>
          <p:cNvSpPr/>
          <p:nvPr/>
        </p:nvSpPr>
        <p:spPr>
          <a:xfrm>
            <a:off x="4060825" y="30384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sp>
        <p:nvSpPr>
          <p:cNvPr id="47" name="正方形/長方形 46">
            <a:extLst>
              <a:ext uri="{FF2B5EF4-FFF2-40B4-BE49-F238E27FC236}">
                <a16:creationId xmlns:a16="http://schemas.microsoft.com/office/drawing/2014/main" id="{E02EEB84-52E3-41A0-907E-0A539A7C2F9C}"/>
              </a:ext>
            </a:extLst>
          </p:cNvPr>
          <p:cNvSpPr/>
          <p:nvPr/>
        </p:nvSpPr>
        <p:spPr>
          <a:xfrm>
            <a:off x="4841875" y="30384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PCF</a:t>
            </a:r>
            <a:endParaRPr lang="ja-JP" altLang="en-US" sz="1600" kern="0" dirty="0">
              <a:solidFill>
                <a:srgbClr val="262626"/>
              </a:solidFill>
              <a:latin typeface="Arial"/>
              <a:ea typeface="Meiryo UI"/>
            </a:endParaRPr>
          </a:p>
        </p:txBody>
      </p:sp>
      <p:sp>
        <p:nvSpPr>
          <p:cNvPr id="49" name="正方形/長方形 48">
            <a:extLst>
              <a:ext uri="{FF2B5EF4-FFF2-40B4-BE49-F238E27FC236}">
                <a16:creationId xmlns:a16="http://schemas.microsoft.com/office/drawing/2014/main" id="{317DA995-1C49-4F80-9D38-C8D29EB60267}"/>
              </a:ext>
            </a:extLst>
          </p:cNvPr>
          <p:cNvSpPr/>
          <p:nvPr/>
        </p:nvSpPr>
        <p:spPr>
          <a:xfrm>
            <a:off x="4422775" y="3478213"/>
            <a:ext cx="557213"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UPF</a:t>
            </a:r>
            <a:endParaRPr lang="ja-JP" altLang="en-US" sz="1600" kern="0" dirty="0">
              <a:solidFill>
                <a:srgbClr val="262626"/>
              </a:solidFill>
              <a:latin typeface="Arial"/>
              <a:ea typeface="Meiryo UI"/>
            </a:endParaRPr>
          </a:p>
        </p:txBody>
      </p:sp>
      <p:pic>
        <p:nvPicPr>
          <p:cNvPr id="8212" name="図 5">
            <a:extLst>
              <a:ext uri="{FF2B5EF4-FFF2-40B4-BE49-F238E27FC236}">
                <a16:creationId xmlns:a16="http://schemas.microsoft.com/office/drawing/2014/main" id="{0D1FDE27-A161-47DD-AF28-5674FCBB35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75" y="3986213"/>
            <a:ext cx="600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吹き出し: 角を丸めた四角形 7">
            <a:extLst>
              <a:ext uri="{FF2B5EF4-FFF2-40B4-BE49-F238E27FC236}">
                <a16:creationId xmlns:a16="http://schemas.microsoft.com/office/drawing/2014/main" id="{38EF915E-0426-42D7-81A5-FDFF4730481F}"/>
              </a:ext>
            </a:extLst>
          </p:cNvPr>
          <p:cNvSpPr/>
          <p:nvPr/>
        </p:nvSpPr>
        <p:spPr>
          <a:xfrm>
            <a:off x="7734300" y="4314825"/>
            <a:ext cx="4244975" cy="2065338"/>
          </a:xfrm>
          <a:prstGeom prst="wedgeRoundRectCallout">
            <a:avLst>
              <a:gd name="adj1" fmla="val -11357"/>
              <a:gd name="adj2" fmla="val -63290"/>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kumimoji="1" lang="ja-JP" altLang="en-US" sz="1400" b="1" dirty="0">
                <a:solidFill>
                  <a:schemeClr val="tx1"/>
                </a:solidFill>
              </a:rPr>
              <a:t>・</a:t>
            </a:r>
            <a:r>
              <a:rPr kumimoji="1" lang="en-US" altLang="ja-JP" sz="1400" b="1" dirty="0">
                <a:solidFill>
                  <a:schemeClr val="tx1"/>
                </a:solidFill>
                <a:latin typeface="+mj-lt"/>
                <a:cs typeface="Arial" panose="020B0604020202020204" pitchFamily="34" charset="0"/>
              </a:rPr>
              <a:t>Application</a:t>
            </a:r>
            <a:r>
              <a:rPr kumimoji="1" lang="en-US" altLang="ja-JP" sz="1400" b="1" dirty="0">
                <a:solidFill>
                  <a:schemeClr val="tx1"/>
                </a:solidFill>
              </a:rPr>
              <a:t> </a:t>
            </a:r>
            <a:r>
              <a:rPr kumimoji="1" lang="en-US" altLang="ja-JP" sz="1400" b="1" dirty="0">
                <a:solidFill>
                  <a:schemeClr val="tx1"/>
                </a:solidFill>
                <a:latin typeface="+mj-lt"/>
                <a:cs typeface="Arial" panose="020B0604020202020204" pitchFamily="34" charset="0"/>
              </a:rPr>
              <a:t>on UE</a:t>
            </a:r>
          </a:p>
          <a:p>
            <a:pPr>
              <a:defRPr/>
            </a:pPr>
            <a:r>
              <a:rPr kumimoji="1" lang="en-US" altLang="ja-JP" sz="1400" b="1" dirty="0">
                <a:solidFill>
                  <a:schemeClr val="tx1"/>
                </a:solidFill>
                <a:latin typeface="+mj-lt"/>
                <a:cs typeface="Arial" panose="020B0604020202020204" pitchFamily="34" charset="0"/>
              </a:rPr>
              <a:t>(AF and UE are pre-negotiated)</a:t>
            </a:r>
          </a:p>
          <a:p>
            <a:pPr>
              <a:defRPr/>
            </a:pPr>
            <a:endParaRPr kumimoji="1" lang="en-US" altLang="ja-JP" sz="1400" b="1" dirty="0">
              <a:solidFill>
                <a:schemeClr val="tx1"/>
              </a:solidFill>
              <a:latin typeface="+mj-lt"/>
              <a:cs typeface="Arial" panose="020B0604020202020204" pitchFamily="34" charset="0"/>
            </a:endParaRPr>
          </a:p>
          <a:p>
            <a:pPr>
              <a:defRPr/>
            </a:pPr>
            <a:endParaRPr kumimoji="1" lang="en-US" altLang="ja-JP" sz="1400" b="1" dirty="0">
              <a:solidFill>
                <a:schemeClr val="tx1"/>
              </a:solidFill>
              <a:latin typeface="+mj-lt"/>
              <a:cs typeface="Arial" panose="020B0604020202020204" pitchFamily="34" charset="0"/>
            </a:endParaRPr>
          </a:p>
          <a:p>
            <a:pPr>
              <a:defRPr/>
            </a:pPr>
            <a:endParaRPr kumimoji="1" lang="en-US" altLang="ja-JP" sz="1400" b="1" dirty="0">
              <a:solidFill>
                <a:schemeClr val="tx1"/>
              </a:solidFill>
              <a:latin typeface="+mj-lt"/>
              <a:cs typeface="Arial" panose="020B0604020202020204" pitchFamily="34" charset="0"/>
            </a:endParaRPr>
          </a:p>
          <a:p>
            <a:pPr>
              <a:defRPr/>
            </a:pPr>
            <a:r>
              <a:rPr kumimoji="1" lang="ja-JP" altLang="en-US" sz="1400" b="1" dirty="0">
                <a:solidFill>
                  <a:schemeClr val="tx1"/>
                </a:solidFill>
                <a:latin typeface="+mj-lt"/>
                <a:cs typeface="Arial" panose="020B0604020202020204" pitchFamily="34" charset="0"/>
              </a:rPr>
              <a:t>・</a:t>
            </a:r>
            <a:r>
              <a:rPr kumimoji="1" lang="en-US" altLang="ja-JP" sz="1400" b="1" dirty="0">
                <a:solidFill>
                  <a:schemeClr val="tx1"/>
                </a:solidFill>
                <a:latin typeface="+mj-lt"/>
                <a:cs typeface="Arial" panose="020B0604020202020204" pitchFamily="34" charset="0"/>
              </a:rPr>
              <a:t>The user‘s</a:t>
            </a:r>
            <a:r>
              <a:rPr kumimoji="1" lang="ja-JP" altLang="en-US" sz="1400" b="1" dirty="0">
                <a:solidFill>
                  <a:schemeClr val="tx1"/>
                </a:solidFill>
                <a:latin typeface="+mj-lt"/>
                <a:cs typeface="Arial" panose="020B0604020202020204" pitchFamily="34" charset="0"/>
              </a:rPr>
              <a:t>　</a:t>
            </a:r>
            <a:r>
              <a:rPr kumimoji="1" lang="en-US" altLang="ja-JP" sz="1400" b="1" dirty="0">
                <a:solidFill>
                  <a:schemeClr val="tx1"/>
                </a:solidFill>
                <a:latin typeface="+mj-lt"/>
                <a:cs typeface="Arial" panose="020B0604020202020204" pitchFamily="34" charset="0"/>
              </a:rPr>
              <a:t>environmental information.</a:t>
            </a:r>
          </a:p>
          <a:p>
            <a:pPr>
              <a:defRPr/>
            </a:pPr>
            <a:r>
              <a:rPr kumimoji="1" lang="en-US" altLang="ja-JP" sz="1400" b="1" dirty="0">
                <a:solidFill>
                  <a:schemeClr val="tx1"/>
                </a:solidFill>
                <a:latin typeface="+mj-lt"/>
                <a:cs typeface="Arial" panose="020B0604020202020204" pitchFamily="34" charset="0"/>
              </a:rPr>
              <a:t>(</a:t>
            </a:r>
            <a:r>
              <a:rPr kumimoji="1" lang="en-GB" altLang="ja-JP" sz="1400" b="1" dirty="0">
                <a:solidFill>
                  <a:schemeClr val="tx1"/>
                </a:solidFill>
                <a:latin typeface="+mj-lt"/>
                <a:cs typeface="Arial" panose="020B0604020202020204" pitchFamily="34" charset="0"/>
              </a:rPr>
              <a:t>congestion, radio coverage</a:t>
            </a:r>
            <a:r>
              <a:rPr kumimoji="1" lang="en-US" altLang="ja-JP" sz="1400" b="1" dirty="0">
                <a:solidFill>
                  <a:schemeClr val="tx1"/>
                </a:solidFill>
                <a:latin typeface="+mj-lt"/>
                <a:cs typeface="Arial" panose="020B0604020202020204" pitchFamily="34" charset="0"/>
              </a:rPr>
              <a:t>)</a:t>
            </a:r>
            <a:endParaRPr kumimoji="1" lang="ja-JP" altLang="en-US" sz="1400" b="1" dirty="0">
              <a:solidFill>
                <a:schemeClr val="tx1"/>
              </a:solidFill>
              <a:latin typeface="+mj-lt"/>
              <a:cs typeface="Arial" panose="020B0604020202020204" pitchFamily="34" charset="0"/>
            </a:endParaRPr>
          </a:p>
        </p:txBody>
      </p:sp>
      <p:sp>
        <p:nvSpPr>
          <p:cNvPr id="10" name="矢印: 下 9">
            <a:extLst>
              <a:ext uri="{FF2B5EF4-FFF2-40B4-BE49-F238E27FC236}">
                <a16:creationId xmlns:a16="http://schemas.microsoft.com/office/drawing/2014/main" id="{CF57B1BC-E3D2-419C-A12E-364F46693874}"/>
              </a:ext>
            </a:extLst>
          </p:cNvPr>
          <p:cNvSpPr/>
          <p:nvPr/>
        </p:nvSpPr>
        <p:spPr>
          <a:xfrm rot="5400000">
            <a:off x="8241506" y="3320257"/>
            <a:ext cx="385763" cy="990600"/>
          </a:xfrm>
          <a:prstGeom prst="downArrow">
            <a:avLst/>
          </a:prstGeom>
          <a:solidFill>
            <a:schemeClr val="accent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7193" name="テキスト ボックス 11">
            <a:extLst>
              <a:ext uri="{FF2B5EF4-FFF2-40B4-BE49-F238E27FC236}">
                <a16:creationId xmlns:a16="http://schemas.microsoft.com/office/drawing/2014/main" id="{91A55DA1-2645-42C3-AF25-026794F43E2C}"/>
              </a:ext>
            </a:extLst>
          </p:cNvPr>
          <p:cNvSpPr txBox="1">
            <a:spLocks noChangeArrowheads="1"/>
          </p:cNvSpPr>
          <p:nvPr/>
        </p:nvSpPr>
        <p:spPr bwMode="auto">
          <a:xfrm>
            <a:off x="7481888" y="3316288"/>
            <a:ext cx="3294062" cy="307975"/>
          </a:xfrm>
          <a:prstGeom prst="rect">
            <a:avLst/>
          </a:prstGeom>
          <a:no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400" b="1" dirty="0">
                <a:latin typeface="+mj-lt"/>
              </a:rPr>
              <a:t>Slice switch request for existing PDU session</a:t>
            </a:r>
            <a:endParaRPr kumimoji="1" lang="ja-JP" altLang="en-US" sz="1400" b="1" dirty="0">
              <a:latin typeface="+mj-lt"/>
            </a:endParaRPr>
          </a:p>
        </p:txBody>
      </p:sp>
      <p:sp>
        <p:nvSpPr>
          <p:cNvPr id="19" name="フリーフォーム: 図形 18">
            <a:extLst>
              <a:ext uri="{FF2B5EF4-FFF2-40B4-BE49-F238E27FC236}">
                <a16:creationId xmlns:a16="http://schemas.microsoft.com/office/drawing/2014/main" id="{07046671-DEBC-4CC5-9A3C-17AC37208DB6}"/>
              </a:ext>
            </a:extLst>
          </p:cNvPr>
          <p:cNvSpPr/>
          <p:nvPr/>
        </p:nvSpPr>
        <p:spPr>
          <a:xfrm>
            <a:off x="1955800" y="3922713"/>
            <a:ext cx="3871913" cy="1057275"/>
          </a:xfrm>
          <a:custGeom>
            <a:avLst/>
            <a:gdLst>
              <a:gd name="connsiteX0" fmla="*/ 0 w 4051883"/>
              <a:gd name="connsiteY0" fmla="*/ 0 h 1057391"/>
              <a:gd name="connsiteX1" fmla="*/ 209725 w 4051883"/>
              <a:gd name="connsiteY1" fmla="*/ 671119 h 1057391"/>
              <a:gd name="connsiteX2" fmla="*/ 755009 w 4051883"/>
              <a:gd name="connsiteY2" fmla="*/ 914400 h 1057391"/>
              <a:gd name="connsiteX3" fmla="*/ 2625754 w 4051883"/>
              <a:gd name="connsiteY3" fmla="*/ 1057013 h 1057391"/>
              <a:gd name="connsiteX4" fmla="*/ 4051883 w 4051883"/>
              <a:gd name="connsiteY4" fmla="*/ 947956 h 1057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883" h="1057391">
                <a:moveTo>
                  <a:pt x="0" y="0"/>
                </a:moveTo>
                <a:cubicBezTo>
                  <a:pt x="41945" y="259359"/>
                  <a:pt x="83890" y="518719"/>
                  <a:pt x="209725" y="671119"/>
                </a:cubicBezTo>
                <a:cubicBezTo>
                  <a:pt x="335560" y="823519"/>
                  <a:pt x="352337" y="850084"/>
                  <a:pt x="755009" y="914400"/>
                </a:cubicBezTo>
                <a:cubicBezTo>
                  <a:pt x="1157681" y="978716"/>
                  <a:pt x="2076275" y="1051420"/>
                  <a:pt x="2625754" y="1057013"/>
                </a:cubicBezTo>
                <a:cubicBezTo>
                  <a:pt x="3175233" y="1062606"/>
                  <a:pt x="3613558" y="1005281"/>
                  <a:pt x="4051883" y="947956"/>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8217" name="テキスト ボックス 51">
            <a:extLst>
              <a:ext uri="{FF2B5EF4-FFF2-40B4-BE49-F238E27FC236}">
                <a16:creationId xmlns:a16="http://schemas.microsoft.com/office/drawing/2014/main" id="{60ED0EDA-5984-419B-9E2C-E94124DA822D}"/>
              </a:ext>
            </a:extLst>
          </p:cNvPr>
          <p:cNvSpPr txBox="1">
            <a:spLocks noChangeArrowheads="1"/>
          </p:cNvSpPr>
          <p:nvPr/>
        </p:nvSpPr>
        <p:spPr bwMode="auto">
          <a:xfrm>
            <a:off x="3214688" y="5094288"/>
            <a:ext cx="1350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ja-JP" sz="1400" b="1">
                <a:latin typeface="Arial" panose="020B0604020202020204" pitchFamily="34" charset="0"/>
              </a:rPr>
              <a:t>PDU session</a:t>
            </a:r>
            <a:endParaRPr kumimoji="1" lang="ja-JP" altLang="en-US" sz="1400" b="1">
              <a:latin typeface="Arial" panose="020B0604020202020204" pitchFamily="34" charset="0"/>
            </a:endParaRPr>
          </a:p>
        </p:txBody>
      </p:sp>
      <p:pic>
        <p:nvPicPr>
          <p:cNvPr id="8218" name="図 52">
            <a:extLst>
              <a:ext uri="{FF2B5EF4-FFF2-40B4-BE49-F238E27FC236}">
                <a16:creationId xmlns:a16="http://schemas.microsoft.com/office/drawing/2014/main" id="{E7DC60C3-DFC2-4B0B-9D8B-E242C1EA8F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13" y="3990975"/>
            <a:ext cx="5984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7" name="テキスト ボックス 53">
            <a:extLst>
              <a:ext uri="{FF2B5EF4-FFF2-40B4-BE49-F238E27FC236}">
                <a16:creationId xmlns:a16="http://schemas.microsoft.com/office/drawing/2014/main" id="{8011B3EE-D72E-46FA-B92C-4E7C602A98B1}"/>
              </a:ext>
            </a:extLst>
          </p:cNvPr>
          <p:cNvSpPr txBox="1">
            <a:spLocks noChangeArrowheads="1"/>
          </p:cNvSpPr>
          <p:nvPr/>
        </p:nvSpPr>
        <p:spPr bwMode="auto">
          <a:xfrm>
            <a:off x="73025" y="3657600"/>
            <a:ext cx="711200" cy="307975"/>
          </a:xfrm>
          <a:prstGeom prst="rect">
            <a:avLst/>
          </a:prstGeom>
          <a:no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400" b="1" dirty="0">
                <a:latin typeface="+mj-lt"/>
              </a:rPr>
              <a:t>Normal</a:t>
            </a:r>
            <a:endParaRPr kumimoji="1" lang="ja-JP" altLang="en-US" sz="1400" b="1" dirty="0">
              <a:latin typeface="+mj-lt"/>
            </a:endParaRPr>
          </a:p>
        </p:txBody>
      </p:sp>
      <p:sp>
        <p:nvSpPr>
          <p:cNvPr id="7198" name="テキスト ボックス 54">
            <a:extLst>
              <a:ext uri="{FF2B5EF4-FFF2-40B4-BE49-F238E27FC236}">
                <a16:creationId xmlns:a16="http://schemas.microsoft.com/office/drawing/2014/main" id="{422C547C-A0D8-4320-93A8-2BAAD139F058}"/>
              </a:ext>
            </a:extLst>
          </p:cNvPr>
          <p:cNvSpPr txBox="1">
            <a:spLocks noChangeArrowheads="1"/>
          </p:cNvSpPr>
          <p:nvPr/>
        </p:nvSpPr>
        <p:spPr bwMode="auto">
          <a:xfrm>
            <a:off x="1135063" y="3497263"/>
            <a:ext cx="661987" cy="523875"/>
          </a:xfrm>
          <a:prstGeom prst="rect">
            <a:avLst/>
          </a:prstGeom>
          <a:no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ja-JP" sz="1400" b="1" dirty="0">
                <a:latin typeface="+mj-lt"/>
              </a:rPr>
              <a:t>High </a:t>
            </a:r>
          </a:p>
          <a:p>
            <a:pPr>
              <a:lnSpc>
                <a:spcPct val="100000"/>
              </a:lnSpc>
              <a:spcBef>
                <a:spcPct val="0"/>
              </a:spcBef>
              <a:buFontTx/>
              <a:buNone/>
              <a:defRPr/>
            </a:pPr>
            <a:r>
              <a:rPr lang="en-US" altLang="ja-JP" sz="1400" b="1" dirty="0">
                <a:latin typeface="+mj-lt"/>
              </a:rPr>
              <a:t>quality</a:t>
            </a:r>
            <a:endParaRPr kumimoji="1" lang="ja-JP" altLang="en-US" sz="1400" b="1" dirty="0">
              <a:latin typeface="+mj-lt"/>
            </a:endParaRPr>
          </a:p>
        </p:txBody>
      </p:sp>
      <p:sp>
        <p:nvSpPr>
          <p:cNvPr id="20" name="矢印: 右 19">
            <a:extLst>
              <a:ext uri="{FF2B5EF4-FFF2-40B4-BE49-F238E27FC236}">
                <a16:creationId xmlns:a16="http://schemas.microsoft.com/office/drawing/2014/main" id="{78EE2AF4-5096-44E8-92E6-10A3BFF69396}"/>
              </a:ext>
            </a:extLst>
          </p:cNvPr>
          <p:cNvSpPr/>
          <p:nvPr/>
        </p:nvSpPr>
        <p:spPr>
          <a:xfrm>
            <a:off x="868363" y="4071938"/>
            <a:ext cx="274637" cy="307975"/>
          </a:xfrm>
          <a:prstGeom prst="rightArrow">
            <a:avLst/>
          </a:prstGeom>
          <a:solidFill>
            <a:schemeClr val="accent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pic>
        <p:nvPicPr>
          <p:cNvPr id="8222" name="図 62">
            <a:extLst>
              <a:ext uri="{FF2B5EF4-FFF2-40B4-BE49-F238E27FC236}">
                <a16:creationId xmlns:a16="http://schemas.microsoft.com/office/drawing/2014/main" id="{E34F969E-1F4C-42AF-BA9B-AFE4450592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90263" y="4449763"/>
            <a:ext cx="927100"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コンテンツ プレースホルダー 2">
            <a:extLst>
              <a:ext uri="{FF2B5EF4-FFF2-40B4-BE49-F238E27FC236}">
                <a16:creationId xmlns:a16="http://schemas.microsoft.com/office/drawing/2014/main" id="{DDA81056-003E-4C4F-B296-DF67017FEF20}"/>
              </a:ext>
            </a:extLst>
          </p:cNvPr>
          <p:cNvSpPr txBox="1">
            <a:spLocks/>
          </p:cNvSpPr>
          <p:nvPr/>
        </p:nvSpPr>
        <p:spPr>
          <a:xfrm>
            <a:off x="163513" y="1806575"/>
            <a:ext cx="11953875" cy="641350"/>
          </a:xfrm>
          <a:prstGeom prst="rect">
            <a:avLst/>
          </a:prstGeom>
          <a:ln>
            <a:solidFill>
              <a:schemeClr val="tx1"/>
            </a:solidFill>
          </a:ln>
        </p:spPr>
        <p:txBody>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ja-JP" sz="1870" dirty="0">
                <a:latin typeface="+mj-lt"/>
              </a:rPr>
              <a:t>Operators want to provide the optimal network slice according to the characteristics of the application and the user's environmental information.</a:t>
            </a:r>
          </a:p>
          <a:p>
            <a:pPr>
              <a:defRPr/>
            </a:pPr>
            <a:endParaRPr lang="ja-JP" altLang="ja-JP" dirty="0">
              <a:latin typeface="+mj-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2">
            <a:extLst>
              <a:ext uri="{FF2B5EF4-FFF2-40B4-BE49-F238E27FC236}">
                <a16:creationId xmlns:a16="http://schemas.microsoft.com/office/drawing/2014/main" id="{10A32484-B046-4D16-AF09-E67F202EADE5}"/>
              </a:ext>
            </a:extLst>
          </p:cNvPr>
          <p:cNvSpPr>
            <a:spLocks noGrp="1"/>
          </p:cNvSpPr>
          <p:nvPr>
            <p:ph type="title"/>
          </p:nvPr>
        </p:nvSpPr>
        <p:spPr>
          <a:xfrm>
            <a:off x="180975" y="644525"/>
            <a:ext cx="11037888" cy="758825"/>
          </a:xfrm>
        </p:spPr>
        <p:txBody>
          <a:bodyPr/>
          <a:lstStyle/>
          <a:p>
            <a:pPr>
              <a:lnSpc>
                <a:spcPct val="90000"/>
              </a:lnSpc>
            </a:pPr>
            <a:r>
              <a:rPr lang="en-US" altLang="ja-JP" sz="3600">
                <a:latin typeface="Calibri Light" panose="020F0302020204030204" pitchFamily="34" charset="0"/>
                <a:ea typeface="ＭＳ Ｐゴシック" panose="020B0600070205080204" pitchFamily="50" charset="-128"/>
              </a:rPr>
              <a:t> Proposal</a:t>
            </a:r>
            <a:endParaRPr lang="ja-JP" altLang="en-US" sz="3600">
              <a:latin typeface="Calibri Light" panose="020F0302020204030204" pitchFamily="34" charset="0"/>
              <a:ea typeface="ＭＳ Ｐゴシック" panose="020B0600070205080204" pitchFamily="50" charset="-128"/>
            </a:endParaRPr>
          </a:p>
        </p:txBody>
      </p:sp>
      <p:sp>
        <p:nvSpPr>
          <p:cNvPr id="89" name="フローチャート: データ 88">
            <a:extLst>
              <a:ext uri="{FF2B5EF4-FFF2-40B4-BE49-F238E27FC236}">
                <a16:creationId xmlns:a16="http://schemas.microsoft.com/office/drawing/2014/main" id="{24156646-D9BD-4997-90B0-341DF167E46E}"/>
              </a:ext>
            </a:extLst>
          </p:cNvPr>
          <p:cNvSpPr/>
          <p:nvPr/>
        </p:nvSpPr>
        <p:spPr>
          <a:xfrm>
            <a:off x="1608138" y="3713163"/>
            <a:ext cx="7897812" cy="685800"/>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pic>
        <p:nvPicPr>
          <p:cNvPr id="10244" name="Picture 2">
            <a:extLst>
              <a:ext uri="{FF2B5EF4-FFF2-40B4-BE49-F238E27FC236}">
                <a16:creationId xmlns:a16="http://schemas.microsoft.com/office/drawing/2014/main" id="{BBF2F8F1-1DAF-4590-8B5A-1B5984B8EA1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4675" y="3529013"/>
            <a:ext cx="434975"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4">
            <a:extLst>
              <a:ext uri="{FF2B5EF4-FFF2-40B4-BE49-F238E27FC236}">
                <a16:creationId xmlns:a16="http://schemas.microsoft.com/office/drawing/2014/main" id="{75AB03DF-B6F9-4C9E-893C-AF782A51EB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7725" y="3694113"/>
            <a:ext cx="1141413" cy="74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 name="テキスト ボックス 91">
            <a:extLst>
              <a:ext uri="{FF2B5EF4-FFF2-40B4-BE49-F238E27FC236}">
                <a16:creationId xmlns:a16="http://schemas.microsoft.com/office/drawing/2014/main" id="{765EB251-080D-4A02-9973-9DA667A3771B}"/>
              </a:ext>
            </a:extLst>
          </p:cNvPr>
          <p:cNvSpPr txBox="1"/>
          <p:nvPr/>
        </p:nvSpPr>
        <p:spPr>
          <a:xfrm>
            <a:off x="7607300" y="3992563"/>
            <a:ext cx="879475" cy="503237"/>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#1</a:t>
            </a:r>
          </a:p>
          <a:p>
            <a:pPr algn="ctr" defTabSz="1625519">
              <a:defRPr/>
            </a:pPr>
            <a:r>
              <a:rPr lang="en-US" altLang="ja-JP" sz="1333" b="1" dirty="0">
                <a:solidFill>
                  <a:srgbClr val="262626"/>
                </a:solidFill>
                <a:latin typeface="Arial"/>
                <a:ea typeface="メイリオ"/>
              </a:rPr>
              <a:t>(Default)</a:t>
            </a:r>
            <a:endParaRPr lang="ja-JP" altLang="en-US" sz="1333" b="1" dirty="0">
              <a:solidFill>
                <a:srgbClr val="262626"/>
              </a:solidFill>
              <a:latin typeface="Arial"/>
              <a:ea typeface="メイリオ"/>
            </a:endParaRPr>
          </a:p>
        </p:txBody>
      </p:sp>
      <p:sp>
        <p:nvSpPr>
          <p:cNvPr id="93" name="テキスト ボックス 92">
            <a:extLst>
              <a:ext uri="{FF2B5EF4-FFF2-40B4-BE49-F238E27FC236}">
                <a16:creationId xmlns:a16="http://schemas.microsoft.com/office/drawing/2014/main" id="{868D5E5C-9DFA-4198-B694-A40B38676067}"/>
              </a:ext>
            </a:extLst>
          </p:cNvPr>
          <p:cNvSpPr txBox="1"/>
          <p:nvPr/>
        </p:nvSpPr>
        <p:spPr>
          <a:xfrm>
            <a:off x="9804400" y="3894138"/>
            <a:ext cx="979488" cy="296862"/>
          </a:xfrm>
          <a:prstGeom prst="rect">
            <a:avLst/>
          </a:prstGeom>
          <a:noFill/>
        </p:spPr>
        <p:txBody>
          <a:bodyPr wrap="none">
            <a:spAutoFit/>
          </a:bodyPr>
          <a:lstStyle/>
          <a:p>
            <a:pPr algn="ctr" defTabSz="1625519">
              <a:defRPr/>
            </a:pPr>
            <a:r>
              <a:rPr lang="en-US" altLang="ja-JP" sz="1333" b="1" kern="0">
                <a:solidFill>
                  <a:srgbClr val="262626">
                    <a:lumMod val="75000"/>
                    <a:lumOff val="25000"/>
                  </a:srgbClr>
                </a:solidFill>
                <a:latin typeface="Meiryo UI" panose="020B0604030504040204" pitchFamily="50" charset="-128"/>
                <a:ea typeface="Meiryo UI" panose="020B0604030504040204" pitchFamily="50" charset="-128"/>
              </a:rPr>
              <a:t>Data NW</a:t>
            </a:r>
          </a:p>
        </p:txBody>
      </p:sp>
      <p:sp>
        <p:nvSpPr>
          <p:cNvPr id="94" name="正方形/長方形 93">
            <a:extLst>
              <a:ext uri="{FF2B5EF4-FFF2-40B4-BE49-F238E27FC236}">
                <a16:creationId xmlns:a16="http://schemas.microsoft.com/office/drawing/2014/main" id="{50567E76-682D-4A4F-BFCF-ABED87F2FF5D}"/>
              </a:ext>
            </a:extLst>
          </p:cNvPr>
          <p:cNvSpPr/>
          <p:nvPr/>
        </p:nvSpPr>
        <p:spPr>
          <a:xfrm>
            <a:off x="2763838" y="3927475"/>
            <a:ext cx="557212"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RAN</a:t>
            </a:r>
            <a:endParaRPr lang="ja-JP" altLang="en-US" sz="1600" kern="0">
              <a:solidFill>
                <a:srgbClr val="262626"/>
              </a:solidFill>
              <a:latin typeface="Arial"/>
              <a:ea typeface="Meiryo UI"/>
            </a:endParaRPr>
          </a:p>
        </p:txBody>
      </p:sp>
      <p:sp>
        <p:nvSpPr>
          <p:cNvPr id="95" name="正方形/長方形 94">
            <a:extLst>
              <a:ext uri="{FF2B5EF4-FFF2-40B4-BE49-F238E27FC236}">
                <a16:creationId xmlns:a16="http://schemas.microsoft.com/office/drawing/2014/main" id="{B21A4E51-D047-4532-BF00-5EA8AF3D5277}"/>
              </a:ext>
            </a:extLst>
          </p:cNvPr>
          <p:cNvSpPr/>
          <p:nvPr/>
        </p:nvSpPr>
        <p:spPr>
          <a:xfrm>
            <a:off x="641350" y="3730625"/>
            <a:ext cx="200025" cy="400050"/>
          </a:xfrm>
          <a:prstGeom prst="rect">
            <a:avLst/>
          </a:prstGeom>
          <a:solidFill>
            <a:sysClr val="window" lastClr="FFFFFF"/>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96" name="フローチャート: データ 95">
            <a:extLst>
              <a:ext uri="{FF2B5EF4-FFF2-40B4-BE49-F238E27FC236}">
                <a16:creationId xmlns:a16="http://schemas.microsoft.com/office/drawing/2014/main" id="{53CF5E45-D784-414F-89D7-69A85D081A28}"/>
              </a:ext>
            </a:extLst>
          </p:cNvPr>
          <p:cNvSpPr/>
          <p:nvPr/>
        </p:nvSpPr>
        <p:spPr>
          <a:xfrm>
            <a:off x="1595438" y="2855913"/>
            <a:ext cx="7899400" cy="685800"/>
          </a:xfrm>
          <a:prstGeom prst="flowChartInputOutput">
            <a:avLst/>
          </a:prstGeom>
          <a:solidFill>
            <a:srgbClr val="EA6031">
              <a:lumMod val="40000"/>
              <a:lumOff val="60000"/>
            </a:srgbClr>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97" name="テキスト ボックス 96">
            <a:extLst>
              <a:ext uri="{FF2B5EF4-FFF2-40B4-BE49-F238E27FC236}">
                <a16:creationId xmlns:a16="http://schemas.microsoft.com/office/drawing/2014/main" id="{683D862E-0338-430A-982B-2C51859B02FD}"/>
              </a:ext>
            </a:extLst>
          </p:cNvPr>
          <p:cNvSpPr txBox="1"/>
          <p:nvPr/>
        </p:nvSpPr>
        <p:spPr>
          <a:xfrm>
            <a:off x="2733675" y="3114675"/>
            <a:ext cx="615950" cy="338138"/>
          </a:xfrm>
          <a:prstGeom prst="rect">
            <a:avLst/>
          </a:prstGeom>
          <a:noFill/>
        </p:spPr>
        <p:txBody>
          <a:bodyPr wrap="none">
            <a:spAutoFit/>
          </a:bodyPr>
          <a:lstStyle/>
          <a:p>
            <a:pPr defTabSz="1625519">
              <a:defRPr/>
            </a:pPr>
            <a:r>
              <a:rPr lang="en-US" altLang="ja-JP" sz="1600" kern="0">
                <a:solidFill>
                  <a:srgbClr val="262626">
                    <a:lumMod val="75000"/>
                    <a:lumOff val="25000"/>
                  </a:srgbClr>
                </a:solidFill>
                <a:latin typeface="メイリオ"/>
                <a:ea typeface="メイリオ"/>
              </a:rPr>
              <a:t>RAN</a:t>
            </a:r>
          </a:p>
        </p:txBody>
      </p:sp>
      <p:sp>
        <p:nvSpPr>
          <p:cNvPr id="98" name="テキスト ボックス 97">
            <a:extLst>
              <a:ext uri="{FF2B5EF4-FFF2-40B4-BE49-F238E27FC236}">
                <a16:creationId xmlns:a16="http://schemas.microsoft.com/office/drawing/2014/main" id="{50A0A465-6567-496E-9A54-84EC9E8B0994}"/>
              </a:ext>
            </a:extLst>
          </p:cNvPr>
          <p:cNvSpPr txBox="1"/>
          <p:nvPr/>
        </p:nvSpPr>
        <p:spPr>
          <a:xfrm>
            <a:off x="7635875" y="3106738"/>
            <a:ext cx="820738" cy="501650"/>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#2</a:t>
            </a:r>
          </a:p>
          <a:p>
            <a:pPr algn="ctr" defTabSz="1625519">
              <a:defRPr/>
            </a:pPr>
            <a:r>
              <a:rPr lang="en-US" altLang="ja-JP" sz="1333" b="1" dirty="0">
                <a:solidFill>
                  <a:srgbClr val="262626"/>
                </a:solidFill>
                <a:latin typeface="Arial"/>
                <a:ea typeface="メイリオ"/>
              </a:rPr>
              <a:t>(</a:t>
            </a:r>
            <a:r>
              <a:rPr lang="en-US" altLang="ja-JP" sz="1333" b="1" dirty="0" err="1">
                <a:solidFill>
                  <a:srgbClr val="262626"/>
                </a:solidFill>
                <a:latin typeface="Arial"/>
                <a:ea typeface="メイリオ"/>
              </a:rPr>
              <a:t>eMBB</a:t>
            </a:r>
            <a:r>
              <a:rPr lang="en-US" altLang="ja-JP" sz="1333" b="1" dirty="0">
                <a:solidFill>
                  <a:srgbClr val="262626"/>
                </a:solidFill>
                <a:latin typeface="Arial"/>
                <a:ea typeface="メイリオ"/>
              </a:rPr>
              <a:t>)</a:t>
            </a:r>
            <a:endParaRPr lang="ja-JP" altLang="en-US" sz="1333" b="1" dirty="0">
              <a:solidFill>
                <a:srgbClr val="262626"/>
              </a:solidFill>
              <a:latin typeface="Arial"/>
              <a:ea typeface="メイリオ"/>
            </a:endParaRPr>
          </a:p>
        </p:txBody>
      </p:sp>
      <p:sp>
        <p:nvSpPr>
          <p:cNvPr id="99" name="正方形/長方形 98">
            <a:extLst>
              <a:ext uri="{FF2B5EF4-FFF2-40B4-BE49-F238E27FC236}">
                <a16:creationId xmlns:a16="http://schemas.microsoft.com/office/drawing/2014/main" id="{D60973EF-C98D-4DA3-BB09-917647CA5BD3}"/>
              </a:ext>
            </a:extLst>
          </p:cNvPr>
          <p:cNvSpPr/>
          <p:nvPr/>
        </p:nvSpPr>
        <p:spPr>
          <a:xfrm>
            <a:off x="8866188" y="2784475"/>
            <a:ext cx="419100" cy="1216025"/>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lstStyle/>
          <a:p>
            <a:pPr algn="ctr" defTabSz="1625519">
              <a:defRPr/>
            </a:pPr>
            <a:r>
              <a:rPr lang="en-US" altLang="ja-JP" sz="1600" kern="0">
                <a:solidFill>
                  <a:srgbClr val="262626"/>
                </a:solidFill>
                <a:latin typeface="Arial"/>
                <a:ea typeface="Meiryo UI"/>
              </a:rPr>
              <a:t>NEF</a:t>
            </a:r>
            <a:endParaRPr lang="ja-JP" altLang="en-US" sz="1600" kern="0">
              <a:solidFill>
                <a:srgbClr val="262626"/>
              </a:solidFill>
              <a:latin typeface="Arial"/>
              <a:ea typeface="Meiryo UI"/>
            </a:endParaRPr>
          </a:p>
        </p:txBody>
      </p:sp>
      <p:sp>
        <p:nvSpPr>
          <p:cNvPr id="100" name="楕円 109">
            <a:extLst>
              <a:ext uri="{FF2B5EF4-FFF2-40B4-BE49-F238E27FC236}">
                <a16:creationId xmlns:a16="http://schemas.microsoft.com/office/drawing/2014/main" id="{3926F1E2-F858-446A-95E1-CE9AC8725E32}"/>
              </a:ext>
            </a:extLst>
          </p:cNvPr>
          <p:cNvSpPr/>
          <p:nvPr/>
        </p:nvSpPr>
        <p:spPr>
          <a:xfrm>
            <a:off x="9232900" y="3214688"/>
            <a:ext cx="150813" cy="122237"/>
          </a:xfrm>
          <a:prstGeom prst="ellipse">
            <a:avLst/>
          </a:prstGeom>
          <a:solidFill>
            <a:sysClr val="window" lastClr="FFFFFF"/>
          </a:solidFill>
          <a:ln w="38100" cap="flat" cmpd="sng" algn="ctr">
            <a:solidFill>
              <a:srgbClr val="FF0000"/>
            </a:solid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cxnSp>
        <p:nvCxnSpPr>
          <p:cNvPr id="10255" name="直線矢印コネクタ 100">
            <a:extLst>
              <a:ext uri="{FF2B5EF4-FFF2-40B4-BE49-F238E27FC236}">
                <a16:creationId xmlns:a16="http://schemas.microsoft.com/office/drawing/2014/main" id="{B31FE1FB-614E-43C9-9B8D-282BF35EBAFB}"/>
              </a:ext>
            </a:extLst>
          </p:cNvPr>
          <p:cNvCxnSpPr>
            <a:cxnSpLocks/>
            <a:stCxn id="100" idx="6"/>
            <a:endCxn id="10272" idx="1"/>
          </p:cNvCxnSpPr>
          <p:nvPr/>
        </p:nvCxnSpPr>
        <p:spPr bwMode="auto">
          <a:xfrm>
            <a:off x="9383713" y="3276600"/>
            <a:ext cx="1606550" cy="749300"/>
          </a:xfrm>
          <a:prstGeom prst="straightConnector1">
            <a:avLst/>
          </a:prstGeom>
          <a:noFill/>
          <a:ln w="15875" algn="ctr">
            <a:solidFill>
              <a:srgbClr val="FF0000"/>
            </a:solidFill>
            <a:round/>
            <a:headEnd type="triangle" w="med" len="med"/>
            <a:tailEnd/>
          </a:ln>
          <a:extLst>
            <a:ext uri="{909E8E84-426E-40DD-AFC4-6F175D3DCCD1}">
              <a14:hiddenFill xmlns:a14="http://schemas.microsoft.com/office/drawing/2010/main">
                <a:noFill/>
              </a14:hiddenFill>
            </a:ext>
          </a:extLst>
        </p:spPr>
      </p:cxnSp>
      <p:sp>
        <p:nvSpPr>
          <p:cNvPr id="102" name="テキスト ボックス 101">
            <a:extLst>
              <a:ext uri="{FF2B5EF4-FFF2-40B4-BE49-F238E27FC236}">
                <a16:creationId xmlns:a16="http://schemas.microsoft.com/office/drawing/2014/main" id="{47BCDD5D-A287-414F-9660-3B48CBEE2EE0}"/>
              </a:ext>
            </a:extLst>
          </p:cNvPr>
          <p:cNvSpPr txBox="1"/>
          <p:nvPr/>
        </p:nvSpPr>
        <p:spPr>
          <a:xfrm>
            <a:off x="9278938" y="2951163"/>
            <a:ext cx="2409825" cy="296862"/>
          </a:xfrm>
          <a:prstGeom prst="rect">
            <a:avLst/>
          </a:prstGeom>
          <a:noFill/>
        </p:spPr>
        <p:txBody>
          <a:bodyPr>
            <a:spAutoFit/>
          </a:bodyPr>
          <a:lstStyle/>
          <a:p>
            <a:pPr defTabSz="1625519">
              <a:defRPr/>
            </a:pPr>
            <a:r>
              <a:rPr lang="en-US" altLang="ja-JP" sz="1333" b="1">
                <a:solidFill>
                  <a:srgbClr val="262626"/>
                </a:solidFill>
                <a:latin typeface="Arial"/>
                <a:ea typeface="メイリオ"/>
              </a:rPr>
              <a:t>API</a:t>
            </a:r>
            <a:r>
              <a:rPr lang="ja-JP" altLang="en-US" sz="1333" b="1">
                <a:solidFill>
                  <a:srgbClr val="262626"/>
                </a:solidFill>
                <a:latin typeface="Arial"/>
                <a:ea typeface="メイリオ"/>
              </a:rPr>
              <a:t> </a:t>
            </a:r>
            <a:r>
              <a:rPr lang="en-US" altLang="ja-JP" sz="1333" b="1">
                <a:solidFill>
                  <a:srgbClr val="262626"/>
                </a:solidFill>
                <a:latin typeface="Arial"/>
                <a:ea typeface="メイリオ"/>
              </a:rPr>
              <a:t>for slice selection</a:t>
            </a:r>
            <a:endParaRPr lang="ja-JP" altLang="en-US" sz="1333" b="1">
              <a:solidFill>
                <a:srgbClr val="262626"/>
              </a:solidFill>
              <a:latin typeface="Arial"/>
              <a:ea typeface="メイリオ"/>
            </a:endParaRPr>
          </a:p>
        </p:txBody>
      </p:sp>
      <p:sp>
        <p:nvSpPr>
          <p:cNvPr id="103" name="正方形/長方形 102">
            <a:extLst>
              <a:ext uri="{FF2B5EF4-FFF2-40B4-BE49-F238E27FC236}">
                <a16:creationId xmlns:a16="http://schemas.microsoft.com/office/drawing/2014/main" id="{EA22A380-6E12-4F48-9948-D1B63762D3CB}"/>
              </a:ext>
            </a:extLst>
          </p:cNvPr>
          <p:cNvSpPr/>
          <p:nvPr/>
        </p:nvSpPr>
        <p:spPr>
          <a:xfrm>
            <a:off x="2752725" y="3070225"/>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RAN</a:t>
            </a:r>
            <a:endParaRPr lang="ja-JP" altLang="en-US" sz="1600" kern="0">
              <a:solidFill>
                <a:srgbClr val="262626"/>
              </a:solidFill>
              <a:latin typeface="Arial"/>
              <a:ea typeface="Meiryo UI"/>
            </a:endParaRPr>
          </a:p>
        </p:txBody>
      </p:sp>
      <p:sp>
        <p:nvSpPr>
          <p:cNvPr id="104" name="テキスト ボックス 103">
            <a:extLst>
              <a:ext uri="{FF2B5EF4-FFF2-40B4-BE49-F238E27FC236}">
                <a16:creationId xmlns:a16="http://schemas.microsoft.com/office/drawing/2014/main" id="{AC0061CE-7D19-4F47-BE4C-F24EC9457293}"/>
              </a:ext>
            </a:extLst>
          </p:cNvPr>
          <p:cNvSpPr txBox="1"/>
          <p:nvPr/>
        </p:nvSpPr>
        <p:spPr>
          <a:xfrm>
            <a:off x="10812463" y="4256088"/>
            <a:ext cx="939800" cy="503237"/>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Application</a:t>
            </a:r>
          </a:p>
          <a:p>
            <a:pPr algn="ctr" defTabSz="1625519">
              <a:defRPr/>
            </a:pPr>
            <a:r>
              <a:rPr lang="en-US" altLang="ja-JP" sz="1333" b="1" dirty="0">
                <a:solidFill>
                  <a:srgbClr val="262626"/>
                </a:solidFill>
                <a:latin typeface="+mj-lt"/>
                <a:ea typeface="メイリオ"/>
              </a:rPr>
              <a:t>Server</a:t>
            </a:r>
            <a:endParaRPr lang="ja-JP" altLang="en-US" sz="1333" b="1" dirty="0">
              <a:solidFill>
                <a:srgbClr val="262626"/>
              </a:solidFill>
              <a:latin typeface="+mj-lt"/>
              <a:ea typeface="メイリオ"/>
            </a:endParaRPr>
          </a:p>
        </p:txBody>
      </p:sp>
      <p:cxnSp>
        <p:nvCxnSpPr>
          <p:cNvPr id="10259" name="直線コネクタ 104">
            <a:extLst>
              <a:ext uri="{FF2B5EF4-FFF2-40B4-BE49-F238E27FC236}">
                <a16:creationId xmlns:a16="http://schemas.microsoft.com/office/drawing/2014/main" id="{9957F3A7-5A44-49A7-A807-7A7C1ABC8F91}"/>
              </a:ext>
            </a:extLst>
          </p:cNvPr>
          <p:cNvCxnSpPr>
            <a:cxnSpLocks noChangeShapeType="1"/>
            <a:stCxn id="89" idx="5"/>
            <a:endCxn id="10245" idx="1"/>
          </p:cNvCxnSpPr>
          <p:nvPr/>
        </p:nvCxnSpPr>
        <p:spPr bwMode="auto">
          <a:xfrm>
            <a:off x="8715375" y="4056063"/>
            <a:ext cx="1022350" cy="11112"/>
          </a:xfrm>
          <a:prstGeom prst="line">
            <a:avLst/>
          </a:prstGeom>
          <a:noFill/>
          <a:ln w="76200" cmpd="dbl" algn="ctr">
            <a:solidFill>
              <a:srgbClr val="07257F"/>
            </a:solidFill>
            <a:round/>
            <a:headEnd/>
            <a:tailEnd/>
          </a:ln>
          <a:extLst>
            <a:ext uri="{909E8E84-426E-40DD-AFC4-6F175D3DCCD1}">
              <a14:hiddenFill xmlns:a14="http://schemas.microsoft.com/office/drawing/2010/main">
                <a:noFill/>
              </a14:hiddenFill>
            </a:ext>
          </a:extLst>
        </p:spPr>
      </p:cxnSp>
      <p:sp>
        <p:nvSpPr>
          <p:cNvPr id="106" name="楕円 147">
            <a:extLst>
              <a:ext uri="{FF2B5EF4-FFF2-40B4-BE49-F238E27FC236}">
                <a16:creationId xmlns:a16="http://schemas.microsoft.com/office/drawing/2014/main" id="{93B2CDBF-9840-4457-9011-DE500A20417D}"/>
              </a:ext>
            </a:extLst>
          </p:cNvPr>
          <p:cNvSpPr/>
          <p:nvPr/>
        </p:nvSpPr>
        <p:spPr>
          <a:xfrm>
            <a:off x="4211638" y="3006725"/>
            <a:ext cx="3467100" cy="361950"/>
          </a:xfrm>
          <a:prstGeom prst="ellipse">
            <a:avLst/>
          </a:prstGeom>
          <a:solidFill>
            <a:srgbClr val="EA6031">
              <a:lumMod val="20000"/>
              <a:lumOff val="80000"/>
            </a:srgbClr>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107" name="正方形/長方形 106">
            <a:extLst>
              <a:ext uri="{FF2B5EF4-FFF2-40B4-BE49-F238E27FC236}">
                <a16:creationId xmlns:a16="http://schemas.microsoft.com/office/drawing/2014/main" id="{38F6CE97-4DD9-4C88-90B6-F449F3B189C4}"/>
              </a:ext>
            </a:extLst>
          </p:cNvPr>
          <p:cNvSpPr/>
          <p:nvPr/>
        </p:nvSpPr>
        <p:spPr>
          <a:xfrm>
            <a:off x="6508750" y="3135313"/>
            <a:ext cx="555625" cy="371475"/>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UPF</a:t>
            </a:r>
            <a:endParaRPr lang="ja-JP" altLang="en-US" sz="1600" kern="0">
              <a:solidFill>
                <a:srgbClr val="262626"/>
              </a:solidFill>
              <a:latin typeface="Arial"/>
              <a:ea typeface="Meiryo UI"/>
            </a:endParaRPr>
          </a:p>
        </p:txBody>
      </p:sp>
      <p:sp>
        <p:nvSpPr>
          <p:cNvPr id="108" name="正方形/長方形 107">
            <a:extLst>
              <a:ext uri="{FF2B5EF4-FFF2-40B4-BE49-F238E27FC236}">
                <a16:creationId xmlns:a16="http://schemas.microsoft.com/office/drawing/2014/main" id="{03C2FD48-7E49-4A3D-8BCA-A2A45AA173F4}"/>
              </a:ext>
            </a:extLst>
          </p:cNvPr>
          <p:cNvSpPr/>
          <p:nvPr/>
        </p:nvSpPr>
        <p:spPr>
          <a:xfrm>
            <a:off x="4803775" y="2808288"/>
            <a:ext cx="557213"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NRF</a:t>
            </a:r>
            <a:endParaRPr lang="ja-JP" altLang="en-US" sz="1600" kern="0" dirty="0">
              <a:solidFill>
                <a:srgbClr val="262626"/>
              </a:solidFill>
              <a:latin typeface="Arial"/>
              <a:ea typeface="Meiryo UI"/>
            </a:endParaRPr>
          </a:p>
        </p:txBody>
      </p:sp>
      <p:sp>
        <p:nvSpPr>
          <p:cNvPr id="109" name="正方形/長方形 108">
            <a:extLst>
              <a:ext uri="{FF2B5EF4-FFF2-40B4-BE49-F238E27FC236}">
                <a16:creationId xmlns:a16="http://schemas.microsoft.com/office/drawing/2014/main" id="{5BC11347-92A8-4967-A73A-6FDCCEA8643C}"/>
              </a:ext>
            </a:extLst>
          </p:cNvPr>
          <p:cNvSpPr/>
          <p:nvPr/>
        </p:nvSpPr>
        <p:spPr>
          <a:xfrm>
            <a:off x="4108450" y="291782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AMF</a:t>
            </a:r>
            <a:endParaRPr lang="ja-JP" altLang="en-US" sz="1600" kern="0">
              <a:solidFill>
                <a:srgbClr val="262626"/>
              </a:solidFill>
              <a:latin typeface="Arial"/>
              <a:ea typeface="Meiryo UI"/>
            </a:endParaRPr>
          </a:p>
        </p:txBody>
      </p:sp>
      <p:sp>
        <p:nvSpPr>
          <p:cNvPr id="110" name="正方形/長方形 109">
            <a:extLst>
              <a:ext uri="{FF2B5EF4-FFF2-40B4-BE49-F238E27FC236}">
                <a16:creationId xmlns:a16="http://schemas.microsoft.com/office/drawing/2014/main" id="{F764EACD-FE9E-41EC-9CF6-79F2BD3C7DB9}"/>
              </a:ext>
            </a:extLst>
          </p:cNvPr>
          <p:cNvSpPr/>
          <p:nvPr/>
        </p:nvSpPr>
        <p:spPr>
          <a:xfrm>
            <a:off x="7180263" y="2784475"/>
            <a:ext cx="557212"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PCF</a:t>
            </a:r>
            <a:endParaRPr lang="ja-JP" altLang="en-US" sz="1600" kern="0">
              <a:solidFill>
                <a:srgbClr val="262626"/>
              </a:solidFill>
              <a:latin typeface="Arial"/>
              <a:ea typeface="Meiryo UI"/>
            </a:endParaRPr>
          </a:p>
        </p:txBody>
      </p:sp>
      <p:sp>
        <p:nvSpPr>
          <p:cNvPr id="111" name="楕円 152">
            <a:extLst>
              <a:ext uri="{FF2B5EF4-FFF2-40B4-BE49-F238E27FC236}">
                <a16:creationId xmlns:a16="http://schemas.microsoft.com/office/drawing/2014/main" id="{FB993892-34E3-46AD-B725-B181E62E1DE4}"/>
              </a:ext>
            </a:extLst>
          </p:cNvPr>
          <p:cNvSpPr/>
          <p:nvPr/>
        </p:nvSpPr>
        <p:spPr>
          <a:xfrm>
            <a:off x="4225925" y="3881438"/>
            <a:ext cx="3467100" cy="361950"/>
          </a:xfrm>
          <a:prstGeom prst="ellipse">
            <a:avLst/>
          </a:prstGeom>
          <a:solidFill>
            <a:srgbClr val="6279BC">
              <a:lumMod val="60000"/>
              <a:lumOff val="40000"/>
            </a:srgbClr>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112" name="正方形/長方形 111">
            <a:extLst>
              <a:ext uri="{FF2B5EF4-FFF2-40B4-BE49-F238E27FC236}">
                <a16:creationId xmlns:a16="http://schemas.microsoft.com/office/drawing/2014/main" id="{B865FA32-741C-45A5-AAF5-362FB51FBE9D}"/>
              </a:ext>
            </a:extLst>
          </p:cNvPr>
          <p:cNvSpPr/>
          <p:nvPr/>
        </p:nvSpPr>
        <p:spPr>
          <a:xfrm>
            <a:off x="4794250" y="361632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NRF</a:t>
            </a:r>
            <a:endParaRPr lang="ja-JP" altLang="en-US" sz="1600" kern="0">
              <a:solidFill>
                <a:srgbClr val="262626"/>
              </a:solidFill>
              <a:latin typeface="Arial"/>
              <a:ea typeface="Meiryo UI"/>
            </a:endParaRPr>
          </a:p>
        </p:txBody>
      </p:sp>
      <p:sp>
        <p:nvSpPr>
          <p:cNvPr id="113" name="正方形/長方形 112">
            <a:extLst>
              <a:ext uri="{FF2B5EF4-FFF2-40B4-BE49-F238E27FC236}">
                <a16:creationId xmlns:a16="http://schemas.microsoft.com/office/drawing/2014/main" id="{F6527779-C6F6-484D-9188-433EAE0AE000}"/>
              </a:ext>
            </a:extLst>
          </p:cNvPr>
          <p:cNvSpPr/>
          <p:nvPr/>
        </p:nvSpPr>
        <p:spPr>
          <a:xfrm>
            <a:off x="4119563" y="3775075"/>
            <a:ext cx="557212"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AMF</a:t>
            </a:r>
            <a:endParaRPr lang="ja-JP" altLang="en-US" sz="1600" kern="0">
              <a:solidFill>
                <a:srgbClr val="262626"/>
              </a:solidFill>
              <a:latin typeface="Arial"/>
              <a:ea typeface="Meiryo UI"/>
            </a:endParaRPr>
          </a:p>
        </p:txBody>
      </p:sp>
      <p:sp>
        <p:nvSpPr>
          <p:cNvPr id="114" name="正方形/長方形 113">
            <a:extLst>
              <a:ext uri="{FF2B5EF4-FFF2-40B4-BE49-F238E27FC236}">
                <a16:creationId xmlns:a16="http://schemas.microsoft.com/office/drawing/2014/main" id="{AE3B000E-172C-4201-A9ED-60BB489F7D49}"/>
              </a:ext>
            </a:extLst>
          </p:cNvPr>
          <p:cNvSpPr/>
          <p:nvPr/>
        </p:nvSpPr>
        <p:spPr>
          <a:xfrm>
            <a:off x="6045200" y="3789363"/>
            <a:ext cx="557213"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sp>
        <p:nvSpPr>
          <p:cNvPr id="115" name="正方形/長方形 114">
            <a:extLst>
              <a:ext uri="{FF2B5EF4-FFF2-40B4-BE49-F238E27FC236}">
                <a16:creationId xmlns:a16="http://schemas.microsoft.com/office/drawing/2014/main" id="{EDFBAA73-7574-4D61-917E-E13457ADAAC6}"/>
              </a:ext>
            </a:extLst>
          </p:cNvPr>
          <p:cNvSpPr/>
          <p:nvPr/>
        </p:nvSpPr>
        <p:spPr>
          <a:xfrm>
            <a:off x="7415213" y="3622675"/>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PCF</a:t>
            </a:r>
            <a:endParaRPr lang="ja-JP" altLang="en-US" sz="1600" kern="0">
              <a:solidFill>
                <a:srgbClr val="262626"/>
              </a:solidFill>
              <a:latin typeface="Arial"/>
              <a:ea typeface="Meiryo UI"/>
            </a:endParaRPr>
          </a:p>
        </p:txBody>
      </p:sp>
      <p:sp>
        <p:nvSpPr>
          <p:cNvPr id="116" name="正方形/長方形 115">
            <a:extLst>
              <a:ext uri="{FF2B5EF4-FFF2-40B4-BE49-F238E27FC236}">
                <a16:creationId xmlns:a16="http://schemas.microsoft.com/office/drawing/2014/main" id="{DAF74ADF-2C3F-42A2-8A5B-A08C781028D5}"/>
              </a:ext>
            </a:extLst>
          </p:cNvPr>
          <p:cNvSpPr/>
          <p:nvPr/>
        </p:nvSpPr>
        <p:spPr>
          <a:xfrm>
            <a:off x="6788150" y="3994150"/>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a:solidFill>
                  <a:srgbClr val="262626"/>
                </a:solidFill>
                <a:latin typeface="Arial"/>
                <a:ea typeface="Meiryo UI"/>
              </a:rPr>
              <a:t>UPF</a:t>
            </a:r>
            <a:endParaRPr lang="ja-JP" altLang="en-US" sz="1600" kern="0">
              <a:solidFill>
                <a:srgbClr val="262626"/>
              </a:solidFill>
              <a:latin typeface="Arial"/>
              <a:ea typeface="Meiryo UI"/>
            </a:endParaRPr>
          </a:p>
        </p:txBody>
      </p:sp>
      <p:sp>
        <p:nvSpPr>
          <p:cNvPr id="117" name="正方形/長方形 116">
            <a:extLst>
              <a:ext uri="{FF2B5EF4-FFF2-40B4-BE49-F238E27FC236}">
                <a16:creationId xmlns:a16="http://schemas.microsoft.com/office/drawing/2014/main" id="{FB2FBADB-C40D-455F-B3C9-1C424C8E7183}"/>
              </a:ext>
            </a:extLst>
          </p:cNvPr>
          <p:cNvSpPr/>
          <p:nvPr/>
        </p:nvSpPr>
        <p:spPr>
          <a:xfrm>
            <a:off x="5821363" y="2808288"/>
            <a:ext cx="557212" cy="371475"/>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pic>
        <p:nvPicPr>
          <p:cNvPr id="10272" name="Picture 27" descr="C:\Users\ecoffey\AppData\Local\Temp\Rar$DRa0.324\30072_Device_server_unreachable_64.png">
            <a:extLst>
              <a:ext uri="{FF2B5EF4-FFF2-40B4-BE49-F238E27FC236}">
                <a16:creationId xmlns:a16="http://schemas.microsoft.com/office/drawing/2014/main" id="{1F47461C-CB11-4992-8A8D-18CB1194BA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90263" y="3767138"/>
            <a:ext cx="555625" cy="5159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10273" name="直線コネクタ 118">
            <a:extLst>
              <a:ext uri="{FF2B5EF4-FFF2-40B4-BE49-F238E27FC236}">
                <a16:creationId xmlns:a16="http://schemas.microsoft.com/office/drawing/2014/main" id="{A7AF9009-CA9F-42AD-9FAC-E289F839C785}"/>
              </a:ext>
            </a:extLst>
          </p:cNvPr>
          <p:cNvCxnSpPr>
            <a:cxnSpLocks/>
          </p:cNvCxnSpPr>
          <p:nvPr/>
        </p:nvCxnSpPr>
        <p:spPr bwMode="auto">
          <a:xfrm>
            <a:off x="8510588" y="3275013"/>
            <a:ext cx="1566862" cy="492125"/>
          </a:xfrm>
          <a:prstGeom prst="line">
            <a:avLst/>
          </a:prstGeom>
          <a:noFill/>
          <a:ln w="76200" cmpd="dbl" algn="ctr">
            <a:solidFill>
              <a:srgbClr val="07257F"/>
            </a:solidFill>
            <a:round/>
            <a:headEnd/>
            <a:tailEnd/>
          </a:ln>
          <a:extLst>
            <a:ext uri="{909E8E84-426E-40DD-AFC4-6F175D3DCCD1}">
              <a14:hiddenFill xmlns:a14="http://schemas.microsoft.com/office/drawing/2010/main">
                <a:noFill/>
              </a14:hiddenFill>
            </a:ext>
          </a:extLst>
        </p:spPr>
      </p:cxnSp>
      <p:sp>
        <p:nvSpPr>
          <p:cNvPr id="120" name="フリーフォーム: 図形 119">
            <a:extLst>
              <a:ext uri="{FF2B5EF4-FFF2-40B4-BE49-F238E27FC236}">
                <a16:creationId xmlns:a16="http://schemas.microsoft.com/office/drawing/2014/main" id="{FF2DA809-A386-43DA-B916-7DC7A08CA0CD}"/>
              </a:ext>
            </a:extLst>
          </p:cNvPr>
          <p:cNvSpPr/>
          <p:nvPr/>
        </p:nvSpPr>
        <p:spPr>
          <a:xfrm>
            <a:off x="1160463" y="4040188"/>
            <a:ext cx="9745662" cy="265112"/>
          </a:xfrm>
          <a:custGeom>
            <a:avLst/>
            <a:gdLst>
              <a:gd name="connsiteX0" fmla="*/ 0 w 9745133"/>
              <a:gd name="connsiteY0" fmla="*/ 0 h 264705"/>
              <a:gd name="connsiteX1" fmla="*/ 1430866 w 9745133"/>
              <a:gd name="connsiteY1" fmla="*/ 93133 h 264705"/>
              <a:gd name="connsiteX2" fmla="*/ 4106333 w 9745133"/>
              <a:gd name="connsiteY2" fmla="*/ 262466 h 264705"/>
              <a:gd name="connsiteX3" fmla="*/ 6273800 w 9745133"/>
              <a:gd name="connsiteY3" fmla="*/ 194733 h 264705"/>
              <a:gd name="connsiteX4" fmla="*/ 8382000 w 9745133"/>
              <a:gd name="connsiteY4" fmla="*/ 169333 h 264705"/>
              <a:gd name="connsiteX5" fmla="*/ 9745133 w 9745133"/>
              <a:gd name="connsiteY5" fmla="*/ 127000 h 26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5133" h="264705">
                <a:moveTo>
                  <a:pt x="0" y="0"/>
                </a:moveTo>
                <a:lnTo>
                  <a:pt x="1430866" y="93133"/>
                </a:lnTo>
                <a:cubicBezTo>
                  <a:pt x="2115255" y="136877"/>
                  <a:pt x="3299177" y="245533"/>
                  <a:pt x="4106333" y="262466"/>
                </a:cubicBezTo>
                <a:cubicBezTo>
                  <a:pt x="4913489" y="279399"/>
                  <a:pt x="6273800" y="194733"/>
                  <a:pt x="6273800" y="194733"/>
                </a:cubicBezTo>
                <a:lnTo>
                  <a:pt x="8382000" y="169333"/>
                </a:lnTo>
                <a:cubicBezTo>
                  <a:pt x="8960555" y="158044"/>
                  <a:pt x="9352844" y="142522"/>
                  <a:pt x="9745133" y="127000"/>
                </a:cubicBezTo>
              </a:path>
            </a:pathLst>
          </a:custGeom>
          <a:noFill/>
          <a:ln w="47625">
            <a:solidFill>
              <a:srgbClr val="00B050"/>
            </a:solidFill>
            <a:prstDash val="sysDash"/>
            <a:headEnd type="arrow"/>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121" name="フリーフォーム: 図形 120">
            <a:extLst>
              <a:ext uri="{FF2B5EF4-FFF2-40B4-BE49-F238E27FC236}">
                <a16:creationId xmlns:a16="http://schemas.microsoft.com/office/drawing/2014/main" id="{F07C5E27-D741-4EFD-B58B-D9E11D80D178}"/>
              </a:ext>
            </a:extLst>
          </p:cNvPr>
          <p:cNvSpPr/>
          <p:nvPr/>
        </p:nvSpPr>
        <p:spPr>
          <a:xfrm>
            <a:off x="1147763" y="3246438"/>
            <a:ext cx="9744075" cy="719137"/>
          </a:xfrm>
          <a:custGeom>
            <a:avLst/>
            <a:gdLst>
              <a:gd name="connsiteX0" fmla="*/ 0 w 9745133"/>
              <a:gd name="connsiteY0" fmla="*/ 0 h 264705"/>
              <a:gd name="connsiteX1" fmla="*/ 1430866 w 9745133"/>
              <a:gd name="connsiteY1" fmla="*/ 93133 h 264705"/>
              <a:gd name="connsiteX2" fmla="*/ 4106333 w 9745133"/>
              <a:gd name="connsiteY2" fmla="*/ 262466 h 264705"/>
              <a:gd name="connsiteX3" fmla="*/ 6273800 w 9745133"/>
              <a:gd name="connsiteY3" fmla="*/ 194733 h 264705"/>
              <a:gd name="connsiteX4" fmla="*/ 8382000 w 9745133"/>
              <a:gd name="connsiteY4" fmla="*/ 169333 h 264705"/>
              <a:gd name="connsiteX5" fmla="*/ 9745133 w 9745133"/>
              <a:gd name="connsiteY5" fmla="*/ 127000 h 264705"/>
              <a:gd name="connsiteX0" fmla="*/ 0 w 9745133"/>
              <a:gd name="connsiteY0" fmla="*/ 398408 h 630959"/>
              <a:gd name="connsiteX1" fmla="*/ 1430866 w 9745133"/>
              <a:gd name="connsiteY1" fmla="*/ 491541 h 630959"/>
              <a:gd name="connsiteX2" fmla="*/ 3842173 w 9745133"/>
              <a:gd name="connsiteY2" fmla="*/ 474 h 630959"/>
              <a:gd name="connsiteX3" fmla="*/ 6273800 w 9745133"/>
              <a:gd name="connsiteY3" fmla="*/ 593141 h 630959"/>
              <a:gd name="connsiteX4" fmla="*/ 8382000 w 9745133"/>
              <a:gd name="connsiteY4" fmla="*/ 567741 h 630959"/>
              <a:gd name="connsiteX5" fmla="*/ 9745133 w 9745133"/>
              <a:gd name="connsiteY5" fmla="*/ 525408 h 630959"/>
              <a:gd name="connsiteX0" fmla="*/ 0 w 9745133"/>
              <a:gd name="connsiteY0" fmla="*/ 441943 h 674494"/>
              <a:gd name="connsiteX1" fmla="*/ 1339426 w 9745133"/>
              <a:gd name="connsiteY1" fmla="*/ 88036 h 674494"/>
              <a:gd name="connsiteX2" fmla="*/ 3842173 w 9745133"/>
              <a:gd name="connsiteY2" fmla="*/ 44009 h 674494"/>
              <a:gd name="connsiteX3" fmla="*/ 6273800 w 9745133"/>
              <a:gd name="connsiteY3" fmla="*/ 636676 h 674494"/>
              <a:gd name="connsiteX4" fmla="*/ 8382000 w 9745133"/>
              <a:gd name="connsiteY4" fmla="*/ 611276 h 674494"/>
              <a:gd name="connsiteX5" fmla="*/ 9745133 w 9745133"/>
              <a:gd name="connsiteY5" fmla="*/ 568943 h 674494"/>
              <a:gd name="connsiteX0" fmla="*/ 0 w 9745133"/>
              <a:gd name="connsiteY0" fmla="*/ 515541 h 723892"/>
              <a:gd name="connsiteX1" fmla="*/ 1339426 w 9745133"/>
              <a:gd name="connsiteY1" fmla="*/ 161634 h 723892"/>
              <a:gd name="connsiteX2" fmla="*/ 3842173 w 9745133"/>
              <a:gd name="connsiteY2" fmla="*/ 117607 h 723892"/>
              <a:gd name="connsiteX3" fmla="*/ 6446520 w 9745133"/>
              <a:gd name="connsiteY3" fmla="*/ 29554 h 723892"/>
              <a:gd name="connsiteX4" fmla="*/ 8382000 w 9745133"/>
              <a:gd name="connsiteY4" fmla="*/ 684874 h 723892"/>
              <a:gd name="connsiteX5" fmla="*/ 9745133 w 9745133"/>
              <a:gd name="connsiteY5" fmla="*/ 642541 h 723892"/>
              <a:gd name="connsiteX0" fmla="*/ 0 w 9745133"/>
              <a:gd name="connsiteY0" fmla="*/ 593799 h 802150"/>
              <a:gd name="connsiteX1" fmla="*/ 1339426 w 9745133"/>
              <a:gd name="connsiteY1" fmla="*/ 239892 h 802150"/>
              <a:gd name="connsiteX2" fmla="*/ 3842173 w 9745133"/>
              <a:gd name="connsiteY2" fmla="*/ 12985 h 802150"/>
              <a:gd name="connsiteX3" fmla="*/ 6446520 w 9745133"/>
              <a:gd name="connsiteY3" fmla="*/ 107812 h 802150"/>
              <a:gd name="connsiteX4" fmla="*/ 8382000 w 9745133"/>
              <a:gd name="connsiteY4" fmla="*/ 763132 h 802150"/>
              <a:gd name="connsiteX5" fmla="*/ 9745133 w 9745133"/>
              <a:gd name="connsiteY5" fmla="*/ 720799 h 802150"/>
              <a:gd name="connsiteX0" fmla="*/ 0 w 9745133"/>
              <a:gd name="connsiteY0" fmla="*/ 597412 h 806501"/>
              <a:gd name="connsiteX1" fmla="*/ 1339426 w 9745133"/>
              <a:gd name="connsiteY1" fmla="*/ 243505 h 806501"/>
              <a:gd name="connsiteX2" fmla="*/ 3842173 w 9745133"/>
              <a:gd name="connsiteY2" fmla="*/ 16598 h 806501"/>
              <a:gd name="connsiteX3" fmla="*/ 6964680 w 9745133"/>
              <a:gd name="connsiteY3" fmla="*/ 101265 h 806501"/>
              <a:gd name="connsiteX4" fmla="*/ 8382000 w 9745133"/>
              <a:gd name="connsiteY4" fmla="*/ 766745 h 806501"/>
              <a:gd name="connsiteX5" fmla="*/ 9745133 w 9745133"/>
              <a:gd name="connsiteY5" fmla="*/ 724412 h 806501"/>
              <a:gd name="connsiteX0" fmla="*/ 0 w 9745133"/>
              <a:gd name="connsiteY0" fmla="*/ 590174 h 719053"/>
              <a:gd name="connsiteX1" fmla="*/ 1339426 w 9745133"/>
              <a:gd name="connsiteY1" fmla="*/ 236267 h 719053"/>
              <a:gd name="connsiteX2" fmla="*/ 3842173 w 9745133"/>
              <a:gd name="connsiteY2" fmla="*/ 9360 h 719053"/>
              <a:gd name="connsiteX3" fmla="*/ 6964680 w 9745133"/>
              <a:gd name="connsiteY3" fmla="*/ 94027 h 719053"/>
              <a:gd name="connsiteX4" fmla="*/ 8686800 w 9745133"/>
              <a:gd name="connsiteY4" fmla="*/ 546147 h 719053"/>
              <a:gd name="connsiteX5" fmla="*/ 9745133 w 9745133"/>
              <a:gd name="connsiteY5" fmla="*/ 717174 h 71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5133" h="719053">
                <a:moveTo>
                  <a:pt x="0" y="590174"/>
                </a:moveTo>
                <a:cubicBezTo>
                  <a:pt x="476955" y="621218"/>
                  <a:pt x="699064" y="333069"/>
                  <a:pt x="1339426" y="236267"/>
                </a:cubicBezTo>
                <a:cubicBezTo>
                  <a:pt x="1979788" y="139465"/>
                  <a:pt x="2904631" y="33067"/>
                  <a:pt x="3842173" y="9360"/>
                </a:cubicBezTo>
                <a:cubicBezTo>
                  <a:pt x="4779715" y="-14347"/>
                  <a:pt x="6157242" y="4563"/>
                  <a:pt x="6964680" y="94027"/>
                </a:cubicBezTo>
                <a:cubicBezTo>
                  <a:pt x="7772118" y="183491"/>
                  <a:pt x="8223391" y="442289"/>
                  <a:pt x="8686800" y="546147"/>
                </a:cubicBezTo>
                <a:cubicBezTo>
                  <a:pt x="9150209" y="650005"/>
                  <a:pt x="9352844" y="732696"/>
                  <a:pt x="9745133" y="717174"/>
                </a:cubicBezTo>
              </a:path>
            </a:pathLst>
          </a:custGeom>
          <a:noFill/>
          <a:ln w="47625">
            <a:solidFill>
              <a:srgbClr val="00B050"/>
            </a:solidFill>
            <a:headEnd type="arrow"/>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122" name="矢印: 折線 121">
            <a:extLst>
              <a:ext uri="{FF2B5EF4-FFF2-40B4-BE49-F238E27FC236}">
                <a16:creationId xmlns:a16="http://schemas.microsoft.com/office/drawing/2014/main" id="{01E88AC7-2E98-4C99-9500-8E4C9A3924FA}"/>
              </a:ext>
            </a:extLst>
          </p:cNvPr>
          <p:cNvSpPr/>
          <p:nvPr/>
        </p:nvSpPr>
        <p:spPr>
          <a:xfrm rot="2771356" flipH="1">
            <a:off x="2135982" y="3591718"/>
            <a:ext cx="361950" cy="366713"/>
          </a:xfrm>
          <a:prstGeom prst="bentArrow">
            <a:avLst>
              <a:gd name="adj1" fmla="val 25000"/>
              <a:gd name="adj2" fmla="val 25000"/>
              <a:gd name="adj3" fmla="val 25000"/>
              <a:gd name="adj4" fmla="val 50542"/>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solidFill>
                <a:schemeClr val="tx1"/>
              </a:solidFill>
            </a:endParaRPr>
          </a:p>
        </p:txBody>
      </p:sp>
      <p:sp>
        <p:nvSpPr>
          <p:cNvPr id="123" name="テキスト ボックス 122">
            <a:extLst>
              <a:ext uri="{FF2B5EF4-FFF2-40B4-BE49-F238E27FC236}">
                <a16:creationId xmlns:a16="http://schemas.microsoft.com/office/drawing/2014/main" id="{F8B27B95-9B0D-4BC6-9FE5-06EDE6F4DABE}"/>
              </a:ext>
            </a:extLst>
          </p:cNvPr>
          <p:cNvSpPr txBox="1"/>
          <p:nvPr/>
        </p:nvSpPr>
        <p:spPr>
          <a:xfrm>
            <a:off x="9850438" y="3286125"/>
            <a:ext cx="2409825" cy="298450"/>
          </a:xfrm>
          <a:prstGeom prst="rect">
            <a:avLst/>
          </a:prstGeom>
          <a:noFill/>
          <a:ln>
            <a:noFill/>
          </a:ln>
        </p:spPr>
        <p:txBody>
          <a:bodyPr>
            <a:spAutoFit/>
          </a:bodyPr>
          <a:lstStyle/>
          <a:p>
            <a:pPr defTabSz="1625519">
              <a:defRPr/>
            </a:pPr>
            <a:r>
              <a:rPr lang="en-US" altLang="ja-JP" sz="1333" b="1">
                <a:solidFill>
                  <a:srgbClr val="FF0000"/>
                </a:solidFill>
                <a:latin typeface="Arial"/>
                <a:ea typeface="メイリオ"/>
              </a:rPr>
              <a:t>Switch to Slice #2</a:t>
            </a:r>
            <a:endParaRPr lang="ja-JP" altLang="en-US" sz="1333" b="1">
              <a:solidFill>
                <a:srgbClr val="FF0000"/>
              </a:solidFill>
              <a:latin typeface="Arial"/>
              <a:ea typeface="メイリオ"/>
            </a:endParaRPr>
          </a:p>
        </p:txBody>
      </p:sp>
      <p:cxnSp>
        <p:nvCxnSpPr>
          <p:cNvPr id="10278" name="直線矢印コネクタ 123">
            <a:extLst>
              <a:ext uri="{FF2B5EF4-FFF2-40B4-BE49-F238E27FC236}">
                <a16:creationId xmlns:a16="http://schemas.microsoft.com/office/drawing/2014/main" id="{098F7F04-6628-459B-BA9F-9A4987EB2635}"/>
              </a:ext>
            </a:extLst>
          </p:cNvPr>
          <p:cNvCxnSpPr>
            <a:cxnSpLocks/>
            <a:endCxn id="100" idx="2"/>
          </p:cNvCxnSpPr>
          <p:nvPr/>
        </p:nvCxnSpPr>
        <p:spPr bwMode="auto">
          <a:xfrm flipV="1">
            <a:off x="7970838" y="3276600"/>
            <a:ext cx="1262062" cy="417513"/>
          </a:xfrm>
          <a:prstGeom prst="straightConnector1">
            <a:avLst/>
          </a:prstGeom>
          <a:noFill/>
          <a:ln w="15875" algn="ctr">
            <a:solidFill>
              <a:srgbClr val="FF0000"/>
            </a:solidFill>
            <a:round/>
            <a:headEnd type="triangle" w="med" len="med"/>
            <a:tailEnd/>
          </a:ln>
          <a:extLst>
            <a:ext uri="{909E8E84-426E-40DD-AFC4-6F175D3DCCD1}">
              <a14:hiddenFill xmlns:a14="http://schemas.microsoft.com/office/drawing/2010/main">
                <a:noFill/>
              </a14:hiddenFill>
            </a:ext>
          </a:extLst>
        </p:spPr>
      </p:cxnSp>
      <p:cxnSp>
        <p:nvCxnSpPr>
          <p:cNvPr id="10279" name="直線矢印コネクタ 125">
            <a:extLst>
              <a:ext uri="{FF2B5EF4-FFF2-40B4-BE49-F238E27FC236}">
                <a16:creationId xmlns:a16="http://schemas.microsoft.com/office/drawing/2014/main" id="{A42264CF-3DBA-4D42-AD2C-92C4E6ACD7D0}"/>
              </a:ext>
            </a:extLst>
          </p:cNvPr>
          <p:cNvCxnSpPr>
            <a:cxnSpLocks/>
          </p:cNvCxnSpPr>
          <p:nvPr/>
        </p:nvCxnSpPr>
        <p:spPr bwMode="auto">
          <a:xfrm flipV="1">
            <a:off x="928688" y="3960813"/>
            <a:ext cx="3179762" cy="39687"/>
          </a:xfrm>
          <a:prstGeom prst="straightConnector1">
            <a:avLst/>
          </a:prstGeom>
          <a:noFill/>
          <a:ln w="15875" algn="ctr">
            <a:solidFill>
              <a:srgbClr val="FF0000"/>
            </a:solidFill>
            <a:round/>
            <a:headEnd type="triangle" w="med" len="med"/>
            <a:tailEnd/>
          </a:ln>
          <a:extLst>
            <a:ext uri="{909E8E84-426E-40DD-AFC4-6F175D3DCCD1}">
              <a14:hiddenFill xmlns:a14="http://schemas.microsoft.com/office/drawing/2010/main">
                <a:noFill/>
              </a14:hiddenFill>
            </a:ext>
          </a:extLst>
        </p:spPr>
      </p:cxnSp>
      <p:sp>
        <p:nvSpPr>
          <p:cNvPr id="10280" name="テキスト ボックス 126">
            <a:extLst>
              <a:ext uri="{FF2B5EF4-FFF2-40B4-BE49-F238E27FC236}">
                <a16:creationId xmlns:a16="http://schemas.microsoft.com/office/drawing/2014/main" id="{7F015877-5CA7-435C-9864-EA1F9E09D787}"/>
              </a:ext>
            </a:extLst>
          </p:cNvPr>
          <p:cNvSpPr txBox="1">
            <a:spLocks noChangeArrowheads="1"/>
          </p:cNvSpPr>
          <p:nvPr/>
        </p:nvSpPr>
        <p:spPr bwMode="auto">
          <a:xfrm>
            <a:off x="252413" y="3465513"/>
            <a:ext cx="414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latin typeface="Arial" panose="020B0604020202020204" pitchFamily="34" charset="0"/>
              </a:rPr>
              <a:t>①</a:t>
            </a:r>
            <a:endParaRPr kumimoji="1" lang="ja-JP" altLang="en-US" sz="1800">
              <a:latin typeface="Arial" panose="020B0604020202020204" pitchFamily="34" charset="0"/>
            </a:endParaRPr>
          </a:p>
        </p:txBody>
      </p:sp>
      <p:sp>
        <p:nvSpPr>
          <p:cNvPr id="10281" name="テキスト ボックス 127">
            <a:extLst>
              <a:ext uri="{FF2B5EF4-FFF2-40B4-BE49-F238E27FC236}">
                <a16:creationId xmlns:a16="http://schemas.microsoft.com/office/drawing/2014/main" id="{1519AB2A-94B8-40DA-8662-071D87A290AA}"/>
              </a:ext>
            </a:extLst>
          </p:cNvPr>
          <p:cNvSpPr txBox="1">
            <a:spLocks noChangeArrowheads="1"/>
          </p:cNvSpPr>
          <p:nvPr/>
        </p:nvSpPr>
        <p:spPr bwMode="auto">
          <a:xfrm>
            <a:off x="1793875" y="4054475"/>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ja-JP" altLang="en-US" sz="1800">
                <a:latin typeface="Arial" panose="020B0604020202020204" pitchFamily="34" charset="0"/>
              </a:rPr>
              <a:t>②</a:t>
            </a:r>
          </a:p>
        </p:txBody>
      </p:sp>
      <p:sp>
        <p:nvSpPr>
          <p:cNvPr id="10282" name="テキスト ボックス 128">
            <a:extLst>
              <a:ext uri="{FF2B5EF4-FFF2-40B4-BE49-F238E27FC236}">
                <a16:creationId xmlns:a16="http://schemas.microsoft.com/office/drawing/2014/main" id="{2F0F7974-F682-4AF6-8D8E-7A8FA6741E02}"/>
              </a:ext>
            </a:extLst>
          </p:cNvPr>
          <p:cNvSpPr txBox="1">
            <a:spLocks noChangeArrowheads="1"/>
          </p:cNvSpPr>
          <p:nvPr/>
        </p:nvSpPr>
        <p:spPr bwMode="auto">
          <a:xfrm>
            <a:off x="11303000" y="3176588"/>
            <a:ext cx="415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ja-JP" altLang="en-US" sz="1800">
                <a:latin typeface="Arial" panose="020B0604020202020204" pitchFamily="34" charset="0"/>
              </a:rPr>
              <a:t>③</a:t>
            </a:r>
          </a:p>
        </p:txBody>
      </p:sp>
      <p:sp>
        <p:nvSpPr>
          <p:cNvPr id="10283" name="テキスト ボックス 129">
            <a:extLst>
              <a:ext uri="{FF2B5EF4-FFF2-40B4-BE49-F238E27FC236}">
                <a16:creationId xmlns:a16="http://schemas.microsoft.com/office/drawing/2014/main" id="{4D468DC5-E3E6-415F-B08C-4879BF571996}"/>
              </a:ext>
            </a:extLst>
          </p:cNvPr>
          <p:cNvSpPr txBox="1">
            <a:spLocks noChangeArrowheads="1"/>
          </p:cNvSpPr>
          <p:nvPr/>
        </p:nvSpPr>
        <p:spPr bwMode="auto">
          <a:xfrm>
            <a:off x="8355013" y="34798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ja-JP" altLang="en-US" sz="1800">
                <a:latin typeface="Arial" panose="020B0604020202020204" pitchFamily="34" charset="0"/>
              </a:rPr>
              <a:t>④</a:t>
            </a:r>
          </a:p>
        </p:txBody>
      </p:sp>
      <p:sp>
        <p:nvSpPr>
          <p:cNvPr id="10284" name="テキスト ボックス 130">
            <a:extLst>
              <a:ext uri="{FF2B5EF4-FFF2-40B4-BE49-F238E27FC236}">
                <a16:creationId xmlns:a16="http://schemas.microsoft.com/office/drawing/2014/main" id="{8875FEC7-C8EE-4F5E-BF40-472BDF15BB41}"/>
              </a:ext>
            </a:extLst>
          </p:cNvPr>
          <p:cNvSpPr txBox="1">
            <a:spLocks noChangeArrowheads="1"/>
          </p:cNvSpPr>
          <p:nvPr/>
        </p:nvSpPr>
        <p:spPr bwMode="auto">
          <a:xfrm>
            <a:off x="5492750" y="3582988"/>
            <a:ext cx="415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ja-JP" altLang="en-US" sz="1800">
                <a:latin typeface="Arial" panose="020B0604020202020204" pitchFamily="34" charset="0"/>
              </a:rPr>
              <a:t>⑤</a:t>
            </a:r>
          </a:p>
        </p:txBody>
      </p:sp>
      <p:sp>
        <p:nvSpPr>
          <p:cNvPr id="10285" name="テキスト ボックス 131">
            <a:extLst>
              <a:ext uri="{FF2B5EF4-FFF2-40B4-BE49-F238E27FC236}">
                <a16:creationId xmlns:a16="http://schemas.microsoft.com/office/drawing/2014/main" id="{7AEA0313-B749-438F-8064-97948E0FA32D}"/>
              </a:ext>
            </a:extLst>
          </p:cNvPr>
          <p:cNvSpPr txBox="1">
            <a:spLocks noChangeArrowheads="1"/>
          </p:cNvSpPr>
          <p:nvPr/>
        </p:nvSpPr>
        <p:spPr bwMode="auto">
          <a:xfrm>
            <a:off x="3765550" y="35814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latin typeface="Arial" panose="020B0604020202020204" pitchFamily="34" charset="0"/>
              </a:rPr>
              <a:t>⑥</a:t>
            </a:r>
            <a:endParaRPr kumimoji="1" lang="ja-JP" altLang="en-US" sz="1800">
              <a:latin typeface="Arial" panose="020B0604020202020204" pitchFamily="34" charset="0"/>
            </a:endParaRPr>
          </a:p>
        </p:txBody>
      </p:sp>
      <p:cxnSp>
        <p:nvCxnSpPr>
          <p:cNvPr id="10286" name="直線矢印コネクタ 132">
            <a:extLst>
              <a:ext uri="{FF2B5EF4-FFF2-40B4-BE49-F238E27FC236}">
                <a16:creationId xmlns:a16="http://schemas.microsoft.com/office/drawing/2014/main" id="{21F0EA8B-0606-4FA7-AE50-FA39B8D5CA58}"/>
              </a:ext>
            </a:extLst>
          </p:cNvPr>
          <p:cNvCxnSpPr>
            <a:cxnSpLocks/>
            <a:stCxn id="113" idx="3"/>
            <a:endCxn id="115" idx="1"/>
          </p:cNvCxnSpPr>
          <p:nvPr/>
        </p:nvCxnSpPr>
        <p:spPr bwMode="auto">
          <a:xfrm flipV="1">
            <a:off x="4676775" y="3808413"/>
            <a:ext cx="2738438" cy="152400"/>
          </a:xfrm>
          <a:prstGeom prst="straightConnector1">
            <a:avLst/>
          </a:prstGeom>
          <a:noFill/>
          <a:ln w="15875" algn="ctr">
            <a:solidFill>
              <a:srgbClr val="FF0000"/>
            </a:solidFill>
            <a:round/>
            <a:headEnd type="triangle" w="med" len="med"/>
            <a:tailEnd/>
          </a:ln>
          <a:extLst>
            <a:ext uri="{909E8E84-426E-40DD-AFC4-6F175D3DCCD1}">
              <a14:hiddenFill xmlns:a14="http://schemas.microsoft.com/office/drawing/2010/main">
                <a:noFill/>
              </a14:hiddenFill>
            </a:ext>
          </a:extLst>
        </p:spPr>
      </p:cxnSp>
      <p:sp>
        <p:nvSpPr>
          <p:cNvPr id="10287" name="テキスト ボックス 133">
            <a:extLst>
              <a:ext uri="{FF2B5EF4-FFF2-40B4-BE49-F238E27FC236}">
                <a16:creationId xmlns:a16="http://schemas.microsoft.com/office/drawing/2014/main" id="{F68A10FB-610A-4C03-BF97-AB743313E21E}"/>
              </a:ext>
            </a:extLst>
          </p:cNvPr>
          <p:cNvSpPr txBox="1">
            <a:spLocks noChangeArrowheads="1"/>
          </p:cNvSpPr>
          <p:nvPr/>
        </p:nvSpPr>
        <p:spPr bwMode="auto">
          <a:xfrm>
            <a:off x="2427288" y="35814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latin typeface="Arial" panose="020B0604020202020204" pitchFamily="34" charset="0"/>
              </a:rPr>
              <a:t>⑥</a:t>
            </a:r>
            <a:endParaRPr kumimoji="1" lang="ja-JP" altLang="en-US" sz="1800">
              <a:latin typeface="Arial" panose="020B0604020202020204" pitchFamily="34" charset="0"/>
            </a:endParaRPr>
          </a:p>
        </p:txBody>
      </p:sp>
      <p:sp>
        <p:nvSpPr>
          <p:cNvPr id="10288" name="テキスト ボックス 134">
            <a:extLst>
              <a:ext uri="{FF2B5EF4-FFF2-40B4-BE49-F238E27FC236}">
                <a16:creationId xmlns:a16="http://schemas.microsoft.com/office/drawing/2014/main" id="{19D53936-D9F8-4527-8ED0-7BCDE9F029D2}"/>
              </a:ext>
            </a:extLst>
          </p:cNvPr>
          <p:cNvSpPr txBox="1">
            <a:spLocks noChangeArrowheads="1"/>
          </p:cNvSpPr>
          <p:nvPr/>
        </p:nvSpPr>
        <p:spPr bwMode="auto">
          <a:xfrm>
            <a:off x="3511550" y="3003550"/>
            <a:ext cx="415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ja-JP" altLang="en-US" sz="1800">
                <a:latin typeface="Arial" panose="020B0604020202020204" pitchFamily="34" charset="0"/>
              </a:rPr>
              <a:t>⑦</a:t>
            </a:r>
          </a:p>
        </p:txBody>
      </p:sp>
      <p:sp>
        <p:nvSpPr>
          <p:cNvPr id="136" name="テキスト ボックス 135">
            <a:extLst>
              <a:ext uri="{FF2B5EF4-FFF2-40B4-BE49-F238E27FC236}">
                <a16:creationId xmlns:a16="http://schemas.microsoft.com/office/drawing/2014/main" id="{127097AC-6F26-407D-BC5C-EB2E153DBB40}"/>
              </a:ext>
            </a:extLst>
          </p:cNvPr>
          <p:cNvSpPr txBox="1"/>
          <p:nvPr/>
        </p:nvSpPr>
        <p:spPr>
          <a:xfrm>
            <a:off x="246063" y="4408488"/>
            <a:ext cx="11572875" cy="2062162"/>
          </a:xfrm>
          <a:prstGeom prst="rect">
            <a:avLst/>
          </a:prstGeom>
          <a:noFill/>
        </p:spPr>
        <p:txBody>
          <a:bodyPr>
            <a:spAutoFit/>
          </a:bodyPr>
          <a:lstStyle/>
          <a:p>
            <a:pPr marL="285750" indent="-285750">
              <a:buFont typeface="Wingdings" panose="05000000000000000000" pitchFamily="2" charset="2"/>
              <a:buChar char="n"/>
              <a:defRPr/>
            </a:pPr>
            <a:r>
              <a:rPr kumimoji="1" lang="en-US" altLang="ja-JP" sz="1600" b="1" dirty="0">
                <a:latin typeface="+mj-lt"/>
              </a:rPr>
              <a:t>Call flow assumption for the implementation of proposed feature</a:t>
            </a:r>
          </a:p>
          <a:p>
            <a:pPr marL="342900" indent="-342900">
              <a:buFont typeface="+mj-ea"/>
              <a:buAutoNum type="circleNumDbPlain"/>
              <a:defRPr/>
            </a:pPr>
            <a:r>
              <a:rPr kumimoji="1" lang="en-US" altLang="ja-JP" sz="1400" dirty="0">
                <a:latin typeface="+mj-lt"/>
              </a:rPr>
              <a:t>The user activates the application on the UE.</a:t>
            </a:r>
          </a:p>
          <a:p>
            <a:pPr marL="342900" indent="-342900">
              <a:buFont typeface="+mj-ea"/>
              <a:buAutoNum type="circleNumDbPlain"/>
              <a:defRPr/>
            </a:pPr>
            <a:r>
              <a:rPr kumimoji="1" lang="en-US" altLang="ja-JP" sz="1400" dirty="0">
                <a:latin typeface="+mj-lt"/>
              </a:rPr>
              <a:t>The application negotiates with the application server via the default slice.</a:t>
            </a:r>
          </a:p>
          <a:p>
            <a:pPr marL="342900" indent="-342900">
              <a:buFont typeface="+mj-ea"/>
              <a:buAutoNum type="circleNumDbPlain"/>
              <a:defRPr/>
            </a:pPr>
            <a:r>
              <a:rPr kumimoji="1" lang="en-US" altLang="ja-JP" sz="1400" b="1" dirty="0">
                <a:solidFill>
                  <a:srgbClr val="FF0000"/>
                </a:solidFill>
                <a:latin typeface="+mj-lt"/>
              </a:rPr>
              <a:t>The application server requests to switch the specific session from the default slice to the other slice (</a:t>
            </a:r>
            <a:r>
              <a:rPr kumimoji="1" lang="en-US" altLang="ja-JP" sz="1400" b="1" dirty="0" err="1">
                <a:solidFill>
                  <a:srgbClr val="FF0000"/>
                </a:solidFill>
                <a:latin typeface="+mj-lt"/>
              </a:rPr>
              <a:t>eMBB</a:t>
            </a:r>
            <a:r>
              <a:rPr kumimoji="1" lang="en-US" altLang="ja-JP" sz="1400" b="1" dirty="0">
                <a:solidFill>
                  <a:srgbClr val="FF0000"/>
                </a:solidFill>
                <a:latin typeface="+mj-lt"/>
              </a:rPr>
              <a:t> slice in this example) via NEF, based on the business agreement with the operator.</a:t>
            </a:r>
          </a:p>
          <a:p>
            <a:pPr marL="342900" indent="-342900">
              <a:buFont typeface="+mj-ea"/>
              <a:buAutoNum type="circleNumDbPlain"/>
              <a:defRPr/>
            </a:pPr>
            <a:r>
              <a:rPr kumimoji="1" lang="en-US" altLang="ja-JP" sz="1400" b="1" dirty="0">
                <a:solidFill>
                  <a:srgbClr val="FF0000"/>
                </a:solidFill>
                <a:latin typeface="+mj-lt"/>
              </a:rPr>
              <a:t>NEF requests PCF to switch the session.</a:t>
            </a:r>
          </a:p>
          <a:p>
            <a:pPr marL="342900" indent="-342900">
              <a:buFont typeface="+mj-ea"/>
              <a:buAutoNum type="circleNumDbPlain"/>
              <a:defRPr/>
            </a:pPr>
            <a:r>
              <a:rPr lang="en-US" altLang="ja-JP" sz="1400" dirty="0">
                <a:latin typeface="+mj-lt"/>
              </a:rPr>
              <a:t>PCF requests AMF a slice replacement w/ alternative S-NSSAI determination. This procedure is based on the verification of the subscription of the user.</a:t>
            </a:r>
            <a:endParaRPr kumimoji="1" lang="en-US" altLang="ja-JP" sz="1400" dirty="0">
              <a:latin typeface="+mj-lt"/>
            </a:endParaRPr>
          </a:p>
          <a:p>
            <a:pPr marL="342900" indent="-342900">
              <a:buFont typeface="+mj-ea"/>
              <a:buAutoNum type="circleNumDbPlain"/>
              <a:defRPr/>
            </a:pPr>
            <a:r>
              <a:rPr lang="en-US" altLang="ja-JP" sz="1400" b="1" dirty="0">
                <a:solidFill>
                  <a:schemeClr val="accent1"/>
                </a:solidFill>
                <a:latin typeface="+mj-lt"/>
              </a:rPr>
              <a:t>A</a:t>
            </a:r>
            <a:r>
              <a:rPr kumimoji="1" lang="en-US" altLang="ja-JP" sz="1400" b="1" dirty="0">
                <a:solidFill>
                  <a:schemeClr val="accent1"/>
                </a:solidFill>
                <a:latin typeface="+mj-lt"/>
              </a:rPr>
              <a:t>MF executes a PDU session modification w/ alternative S-NSSAI determination procedure.</a:t>
            </a:r>
          </a:p>
          <a:p>
            <a:pPr marL="342900" indent="-342900">
              <a:buFont typeface="+mj-ea"/>
              <a:buAutoNum type="circleNumDbPlain"/>
              <a:defRPr/>
            </a:pPr>
            <a:r>
              <a:rPr kumimoji="1" lang="en-US" altLang="ja-JP" sz="1400" dirty="0">
                <a:latin typeface="+mj-lt"/>
              </a:rPr>
              <a:t>A PDU session is established </a:t>
            </a:r>
            <a:r>
              <a:rPr lang="en-US" altLang="ja-JP" sz="1400" dirty="0">
                <a:latin typeface="+mj-lt"/>
              </a:rPr>
              <a:t>then UL/DL data is transferred via the PDU session.</a:t>
            </a:r>
            <a:endParaRPr kumimoji="1" lang="en-US" altLang="ja-JP" sz="1400" dirty="0">
              <a:latin typeface="+mj-lt"/>
            </a:endParaRPr>
          </a:p>
        </p:txBody>
      </p:sp>
      <p:sp>
        <p:nvSpPr>
          <p:cNvPr id="52" name="コンテンツ プレースホルダー 2">
            <a:extLst>
              <a:ext uri="{FF2B5EF4-FFF2-40B4-BE49-F238E27FC236}">
                <a16:creationId xmlns:a16="http://schemas.microsoft.com/office/drawing/2014/main" id="{BC299F81-C034-42D3-8B2E-4EEF8643BB11}"/>
              </a:ext>
            </a:extLst>
          </p:cNvPr>
          <p:cNvSpPr txBox="1">
            <a:spLocks/>
          </p:cNvSpPr>
          <p:nvPr/>
        </p:nvSpPr>
        <p:spPr>
          <a:xfrm>
            <a:off x="100013" y="1824038"/>
            <a:ext cx="11953875" cy="903287"/>
          </a:xfrm>
          <a:prstGeom prst="rect">
            <a:avLst/>
          </a:prstGeom>
          <a:ln>
            <a:solidFill>
              <a:schemeClr val="tx1"/>
            </a:solidFill>
          </a:ln>
        </p:spPr>
        <p:txBody>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ja-JP" sz="2000" dirty="0">
                <a:latin typeface="+mj-lt"/>
                <a:cs typeface="Arial" panose="020B0604020202020204" pitchFamily="34" charset="0"/>
              </a:rPr>
              <a:t>Slice switching request from AF via NEF </a:t>
            </a:r>
          </a:p>
          <a:p>
            <a:pPr lvl="1">
              <a:defRPr/>
            </a:pPr>
            <a:r>
              <a:rPr kumimoji="1" lang="en-US" altLang="ja-JP" sz="1600" dirty="0">
                <a:latin typeface="+mj-lt"/>
                <a:cs typeface="Arial" panose="020B0604020202020204" pitchFamily="34" charset="0"/>
              </a:rPr>
              <a:t>Define new NEF API</a:t>
            </a:r>
            <a:r>
              <a:rPr kumimoji="1" lang="ja-JP" altLang="en-US" sz="1600" dirty="0">
                <a:latin typeface="+mj-lt"/>
                <a:cs typeface="Arial" panose="020B0604020202020204" pitchFamily="34" charset="0"/>
              </a:rPr>
              <a:t> </a:t>
            </a:r>
            <a:r>
              <a:rPr kumimoji="1" lang="en-US" altLang="ja-JP" sz="1600" dirty="0">
                <a:latin typeface="+mj-lt"/>
                <a:cs typeface="Arial" panose="020B0604020202020204" pitchFamily="34" charset="0"/>
              </a:rPr>
              <a:t>providing</a:t>
            </a:r>
            <a:r>
              <a:rPr kumimoji="1" lang="ja-JP" altLang="en-US" sz="1600" dirty="0">
                <a:latin typeface="+mj-lt"/>
                <a:cs typeface="Arial" panose="020B0604020202020204" pitchFamily="34" charset="0"/>
              </a:rPr>
              <a:t> </a:t>
            </a:r>
            <a:r>
              <a:rPr kumimoji="1" lang="en-US" altLang="ja-JP" sz="1600" dirty="0">
                <a:latin typeface="+mj-lt"/>
                <a:cs typeface="Arial" panose="020B0604020202020204" pitchFamily="34" charset="0"/>
              </a:rPr>
              <a:t>slice</a:t>
            </a:r>
            <a:r>
              <a:rPr kumimoji="1" lang="ja-JP" altLang="en-US" sz="1600" dirty="0">
                <a:latin typeface="+mj-lt"/>
                <a:cs typeface="Arial" panose="020B0604020202020204" pitchFamily="34" charset="0"/>
              </a:rPr>
              <a:t> </a:t>
            </a:r>
            <a:r>
              <a:rPr kumimoji="1" lang="en-US" altLang="ja-JP" sz="1600" dirty="0">
                <a:latin typeface="+mj-lt"/>
                <a:cs typeface="Arial" panose="020B0604020202020204" pitchFamily="34" charset="0"/>
              </a:rPr>
              <a:t>related</a:t>
            </a:r>
            <a:r>
              <a:rPr kumimoji="1" lang="ja-JP" altLang="en-US" sz="1600" dirty="0">
                <a:latin typeface="+mj-lt"/>
                <a:cs typeface="Arial" panose="020B0604020202020204" pitchFamily="34" charset="0"/>
              </a:rPr>
              <a:t> </a:t>
            </a:r>
            <a:r>
              <a:rPr kumimoji="1" lang="en-US" altLang="ja-JP" sz="1600" dirty="0">
                <a:latin typeface="+mj-lt"/>
                <a:cs typeface="Arial" panose="020B0604020202020204" pitchFamily="34" charset="0"/>
              </a:rPr>
              <a:t>information</a:t>
            </a:r>
          </a:p>
          <a:p>
            <a:pPr lvl="1">
              <a:defRPr/>
            </a:pPr>
            <a:r>
              <a:rPr kumimoji="1" lang="en-US" altLang="ja-JP" sz="1600" dirty="0">
                <a:latin typeface="+mj-lt"/>
                <a:cs typeface="Arial" panose="020B0604020202020204" pitchFamily="34" charset="0"/>
              </a:rPr>
              <a:t>Re-use PDU session modification procedure of slice replacement in Rel-18</a:t>
            </a:r>
          </a:p>
          <a:p>
            <a:pPr>
              <a:defRPr/>
            </a:pPr>
            <a:endParaRPr lang="en-US" altLang="ja-JP" sz="1870" dirty="0">
              <a:latin typeface="+mj-lt"/>
            </a:endParaRPr>
          </a:p>
          <a:p>
            <a:pPr>
              <a:defRPr/>
            </a:pPr>
            <a:endParaRPr lang="ja-JP" altLang="ja-JP" dirty="0">
              <a:latin typeface="+mj-lt"/>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2">
            <a:extLst>
              <a:ext uri="{FF2B5EF4-FFF2-40B4-BE49-F238E27FC236}">
                <a16:creationId xmlns:a16="http://schemas.microsoft.com/office/drawing/2014/main" id="{BB09EA38-899F-427D-A4EB-2577E452202D}"/>
              </a:ext>
            </a:extLst>
          </p:cNvPr>
          <p:cNvSpPr>
            <a:spLocks noGrp="1"/>
          </p:cNvSpPr>
          <p:nvPr>
            <p:ph type="title"/>
          </p:nvPr>
        </p:nvSpPr>
        <p:spPr>
          <a:xfrm>
            <a:off x="73025" y="639763"/>
            <a:ext cx="11037888" cy="758825"/>
          </a:xfrm>
        </p:spPr>
        <p:txBody>
          <a:bodyPr/>
          <a:lstStyle/>
          <a:p>
            <a:pPr marL="539750" indent="-179388">
              <a:spcAft>
                <a:spcPts val="900"/>
              </a:spcAft>
            </a:pPr>
            <a:r>
              <a:rPr lang="en-US" altLang="ja-JP" sz="3600">
                <a:latin typeface="Calibri Light" panose="020F0302020204030204" pitchFamily="34" charset="0"/>
                <a:ea typeface="ＭＳ Ｐゴシック" panose="020B0600070205080204" pitchFamily="50" charset="-128"/>
              </a:rPr>
              <a:t>Proposal Assumptions</a:t>
            </a:r>
            <a:endParaRPr lang="ja-JP" altLang="en-US" sz="3600">
              <a:latin typeface="Calibri Light" panose="020F0302020204030204" pitchFamily="34" charset="0"/>
              <a:ea typeface="ＭＳ Ｐゴシック" panose="020B0600070205080204" pitchFamily="50" charset="-128"/>
            </a:endParaRPr>
          </a:p>
        </p:txBody>
      </p:sp>
      <p:sp>
        <p:nvSpPr>
          <p:cNvPr id="51" name="フローチャート: データ 50">
            <a:extLst>
              <a:ext uri="{FF2B5EF4-FFF2-40B4-BE49-F238E27FC236}">
                <a16:creationId xmlns:a16="http://schemas.microsoft.com/office/drawing/2014/main" id="{53EDF61F-7B7C-4B4D-A54C-34F6004BEF5B}"/>
              </a:ext>
            </a:extLst>
          </p:cNvPr>
          <p:cNvSpPr/>
          <p:nvPr/>
        </p:nvSpPr>
        <p:spPr>
          <a:xfrm>
            <a:off x="2020888" y="4886325"/>
            <a:ext cx="5646737" cy="941388"/>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54" name="テキスト ボックス 53">
            <a:extLst>
              <a:ext uri="{FF2B5EF4-FFF2-40B4-BE49-F238E27FC236}">
                <a16:creationId xmlns:a16="http://schemas.microsoft.com/office/drawing/2014/main" id="{978CC7CA-620B-462E-B2B6-F4D5BAEF20B4}"/>
              </a:ext>
            </a:extLst>
          </p:cNvPr>
          <p:cNvSpPr txBox="1"/>
          <p:nvPr/>
        </p:nvSpPr>
        <p:spPr>
          <a:xfrm>
            <a:off x="6022975" y="5075238"/>
            <a:ext cx="879475" cy="501650"/>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#1</a:t>
            </a:r>
          </a:p>
          <a:p>
            <a:pPr algn="ctr" defTabSz="1625519">
              <a:defRPr/>
            </a:pPr>
            <a:r>
              <a:rPr lang="en-US" altLang="ja-JP" sz="1333" b="1" dirty="0">
                <a:solidFill>
                  <a:srgbClr val="262626"/>
                </a:solidFill>
                <a:latin typeface="Arial"/>
                <a:ea typeface="メイリオ"/>
              </a:rPr>
              <a:t>(Default)</a:t>
            </a:r>
            <a:endParaRPr lang="ja-JP" altLang="en-US" sz="1333" b="1" dirty="0">
              <a:solidFill>
                <a:srgbClr val="262626"/>
              </a:solidFill>
              <a:latin typeface="Arial"/>
              <a:ea typeface="メイリオ"/>
            </a:endParaRPr>
          </a:p>
        </p:txBody>
      </p:sp>
      <p:sp>
        <p:nvSpPr>
          <p:cNvPr id="55" name="正方形/長方形 54">
            <a:extLst>
              <a:ext uri="{FF2B5EF4-FFF2-40B4-BE49-F238E27FC236}">
                <a16:creationId xmlns:a16="http://schemas.microsoft.com/office/drawing/2014/main" id="{009F7BE8-3CB7-4CA1-ACF0-28A1457AF80A}"/>
              </a:ext>
            </a:extLst>
          </p:cNvPr>
          <p:cNvSpPr/>
          <p:nvPr/>
        </p:nvSpPr>
        <p:spPr>
          <a:xfrm>
            <a:off x="2749550" y="5403850"/>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RAN</a:t>
            </a:r>
            <a:endParaRPr lang="ja-JP" altLang="en-US" sz="1600" kern="0" dirty="0">
              <a:solidFill>
                <a:srgbClr val="262626"/>
              </a:solidFill>
              <a:latin typeface="Arial"/>
              <a:ea typeface="Meiryo UI"/>
            </a:endParaRPr>
          </a:p>
        </p:txBody>
      </p:sp>
      <p:sp>
        <p:nvSpPr>
          <p:cNvPr id="56" name="正方形/長方形 55">
            <a:extLst>
              <a:ext uri="{FF2B5EF4-FFF2-40B4-BE49-F238E27FC236}">
                <a16:creationId xmlns:a16="http://schemas.microsoft.com/office/drawing/2014/main" id="{5AADF194-6D33-4CC0-9F6E-8CC75BADBAAE}"/>
              </a:ext>
            </a:extLst>
          </p:cNvPr>
          <p:cNvSpPr/>
          <p:nvPr/>
        </p:nvSpPr>
        <p:spPr>
          <a:xfrm>
            <a:off x="3340100" y="49561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AMF</a:t>
            </a:r>
            <a:endParaRPr lang="ja-JP" altLang="en-US" sz="1600" kern="0" dirty="0">
              <a:solidFill>
                <a:srgbClr val="262626"/>
              </a:solidFill>
              <a:latin typeface="Arial"/>
              <a:ea typeface="Meiryo UI"/>
            </a:endParaRPr>
          </a:p>
        </p:txBody>
      </p:sp>
      <p:sp>
        <p:nvSpPr>
          <p:cNvPr id="57" name="正方形/長方形 56">
            <a:extLst>
              <a:ext uri="{FF2B5EF4-FFF2-40B4-BE49-F238E27FC236}">
                <a16:creationId xmlns:a16="http://schemas.microsoft.com/office/drawing/2014/main" id="{49F5CE66-B186-4CCE-B557-38B137238778}"/>
              </a:ext>
            </a:extLst>
          </p:cNvPr>
          <p:cNvSpPr/>
          <p:nvPr/>
        </p:nvSpPr>
        <p:spPr>
          <a:xfrm>
            <a:off x="4068763" y="4956175"/>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sp>
        <p:nvSpPr>
          <p:cNvPr id="58" name="正方形/長方形 57">
            <a:extLst>
              <a:ext uri="{FF2B5EF4-FFF2-40B4-BE49-F238E27FC236}">
                <a16:creationId xmlns:a16="http://schemas.microsoft.com/office/drawing/2014/main" id="{59AFD2AB-B855-4A21-92B9-716662D7C949}"/>
              </a:ext>
            </a:extLst>
          </p:cNvPr>
          <p:cNvSpPr/>
          <p:nvPr/>
        </p:nvSpPr>
        <p:spPr>
          <a:xfrm>
            <a:off x="4848225" y="49561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PCF</a:t>
            </a:r>
            <a:endParaRPr lang="ja-JP" altLang="en-US" sz="1600" kern="0" dirty="0">
              <a:solidFill>
                <a:srgbClr val="262626"/>
              </a:solidFill>
              <a:latin typeface="Arial"/>
              <a:ea typeface="Meiryo UI"/>
            </a:endParaRPr>
          </a:p>
        </p:txBody>
      </p:sp>
      <p:sp>
        <p:nvSpPr>
          <p:cNvPr id="59" name="正方形/長方形 58">
            <a:extLst>
              <a:ext uri="{FF2B5EF4-FFF2-40B4-BE49-F238E27FC236}">
                <a16:creationId xmlns:a16="http://schemas.microsoft.com/office/drawing/2014/main" id="{9FF060B6-ED65-4DE3-95B2-87C5428E9EE8}"/>
              </a:ext>
            </a:extLst>
          </p:cNvPr>
          <p:cNvSpPr/>
          <p:nvPr/>
        </p:nvSpPr>
        <p:spPr>
          <a:xfrm>
            <a:off x="4430713" y="5395913"/>
            <a:ext cx="555625"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UPF</a:t>
            </a:r>
            <a:endParaRPr lang="ja-JP" altLang="en-US" sz="1600" kern="0" dirty="0">
              <a:solidFill>
                <a:srgbClr val="262626"/>
              </a:solidFill>
              <a:latin typeface="Arial"/>
              <a:ea typeface="Meiryo UI"/>
            </a:endParaRPr>
          </a:p>
        </p:txBody>
      </p:sp>
      <p:sp>
        <p:nvSpPr>
          <p:cNvPr id="60" name="角丸四角形 13">
            <a:extLst>
              <a:ext uri="{FF2B5EF4-FFF2-40B4-BE49-F238E27FC236}">
                <a16:creationId xmlns:a16="http://schemas.microsoft.com/office/drawing/2014/main" id="{CB830096-40BB-4692-BE85-CFDAAA0013B7}"/>
              </a:ext>
            </a:extLst>
          </p:cNvPr>
          <p:cNvSpPr/>
          <p:nvPr/>
        </p:nvSpPr>
        <p:spPr>
          <a:xfrm>
            <a:off x="100013" y="3367088"/>
            <a:ext cx="1789112" cy="2328862"/>
          </a:xfrm>
          <a:prstGeom prst="roundRect">
            <a:avLst>
              <a:gd name="adj" fmla="val 12456"/>
            </a:avLst>
          </a:prstGeom>
          <a:ln w="19050">
            <a:solidFill>
              <a:srgbClr val="002060"/>
            </a:solidFill>
          </a:ln>
        </p:spPr>
        <p:style>
          <a:lnRef idx="2">
            <a:schemeClr val="accent2"/>
          </a:lnRef>
          <a:fillRef idx="1">
            <a:schemeClr val="lt1"/>
          </a:fillRef>
          <a:effectRef idx="0">
            <a:schemeClr val="accent2"/>
          </a:effectRef>
          <a:fontRef idx="minor">
            <a:schemeClr val="dk1"/>
          </a:fontRef>
        </p:style>
        <p:txBody>
          <a:bodyPr lIns="121920" tIns="60960" rIns="121920" bIns="60960" anchor="ctr"/>
          <a:lstStyle/>
          <a:p>
            <a:pPr algn="ctr">
              <a:defRPr/>
            </a:pPr>
            <a:endParaRPr lang="ja-JP" altLang="en-US" sz="2400"/>
          </a:p>
        </p:txBody>
      </p:sp>
      <p:sp>
        <p:nvSpPr>
          <p:cNvPr id="11275" name="テキスト ボックス 60">
            <a:extLst>
              <a:ext uri="{FF2B5EF4-FFF2-40B4-BE49-F238E27FC236}">
                <a16:creationId xmlns:a16="http://schemas.microsoft.com/office/drawing/2014/main" id="{DDE0A542-A2B0-456E-9F3D-EF53C4F54BD2}"/>
              </a:ext>
            </a:extLst>
          </p:cNvPr>
          <p:cNvSpPr txBox="1">
            <a:spLocks noChangeArrowheads="1"/>
          </p:cNvSpPr>
          <p:nvPr/>
        </p:nvSpPr>
        <p:spPr bwMode="auto">
          <a:xfrm>
            <a:off x="163513" y="3438525"/>
            <a:ext cx="479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ja-JP" sz="1600" b="1">
                <a:latin typeface="Arial" panose="020B0604020202020204" pitchFamily="34" charset="0"/>
              </a:rPr>
              <a:t>UE</a:t>
            </a:r>
            <a:endParaRPr lang="ja-JP" altLang="en-US" sz="1600" b="1">
              <a:latin typeface="Arial" panose="020B0604020202020204" pitchFamily="34" charset="0"/>
            </a:endParaRPr>
          </a:p>
        </p:txBody>
      </p:sp>
      <p:sp>
        <p:nvSpPr>
          <p:cNvPr id="62" name="フローチャート: データ 61">
            <a:extLst>
              <a:ext uri="{FF2B5EF4-FFF2-40B4-BE49-F238E27FC236}">
                <a16:creationId xmlns:a16="http://schemas.microsoft.com/office/drawing/2014/main" id="{4C0789E3-E169-4C03-B070-BCC73D3A9D17}"/>
              </a:ext>
            </a:extLst>
          </p:cNvPr>
          <p:cNvSpPr/>
          <p:nvPr/>
        </p:nvSpPr>
        <p:spPr>
          <a:xfrm>
            <a:off x="2168525" y="3673475"/>
            <a:ext cx="5499100" cy="941388"/>
          </a:xfrm>
          <a:prstGeom prst="flowChartInputOutput">
            <a:avLst/>
          </a:prstGeom>
          <a:solidFill>
            <a:srgbClr val="EA6031">
              <a:lumMod val="40000"/>
              <a:lumOff val="60000"/>
            </a:srgbClr>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63" name="正方形/長方形 62">
            <a:extLst>
              <a:ext uri="{FF2B5EF4-FFF2-40B4-BE49-F238E27FC236}">
                <a16:creationId xmlns:a16="http://schemas.microsoft.com/office/drawing/2014/main" id="{B031AB5E-DA6F-4BEF-85D6-C29ADA991E2C}"/>
              </a:ext>
            </a:extLst>
          </p:cNvPr>
          <p:cNvSpPr/>
          <p:nvPr/>
        </p:nvSpPr>
        <p:spPr>
          <a:xfrm>
            <a:off x="8618538" y="3819525"/>
            <a:ext cx="557212"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AF</a:t>
            </a:r>
            <a:endParaRPr lang="ja-JP" altLang="en-US" sz="1600" kern="0" dirty="0">
              <a:solidFill>
                <a:srgbClr val="262626"/>
              </a:solidFill>
              <a:latin typeface="Arial"/>
              <a:ea typeface="Meiryo UI"/>
            </a:endParaRPr>
          </a:p>
        </p:txBody>
      </p:sp>
      <p:sp>
        <p:nvSpPr>
          <p:cNvPr id="64" name="テキスト ボックス 63">
            <a:extLst>
              <a:ext uri="{FF2B5EF4-FFF2-40B4-BE49-F238E27FC236}">
                <a16:creationId xmlns:a16="http://schemas.microsoft.com/office/drawing/2014/main" id="{4DA3ED5D-6EC6-4AA9-9F1E-A38BA93CDCF5}"/>
              </a:ext>
            </a:extLst>
          </p:cNvPr>
          <p:cNvSpPr txBox="1"/>
          <p:nvPr/>
        </p:nvSpPr>
        <p:spPr>
          <a:xfrm>
            <a:off x="6051550" y="3922713"/>
            <a:ext cx="822325" cy="501650"/>
          </a:xfrm>
          <a:prstGeom prst="rect">
            <a:avLst/>
          </a:prstGeom>
          <a:noFill/>
        </p:spPr>
        <p:txBody>
          <a:bodyPr wrap="none">
            <a:spAutoFit/>
          </a:bodyPr>
          <a:lstStyle/>
          <a:p>
            <a:pPr algn="ctr" defTabSz="1625519">
              <a:defRPr/>
            </a:pPr>
            <a:r>
              <a:rPr lang="en-US" altLang="ja-JP" sz="1333" b="1" dirty="0">
                <a:solidFill>
                  <a:srgbClr val="262626"/>
                </a:solidFill>
                <a:latin typeface="Arial"/>
                <a:ea typeface="メイリオ"/>
              </a:rPr>
              <a:t>Slice #2</a:t>
            </a:r>
          </a:p>
          <a:p>
            <a:pPr algn="ctr" defTabSz="1625519">
              <a:defRPr/>
            </a:pPr>
            <a:r>
              <a:rPr lang="en-US" altLang="ja-JP" sz="1333" b="1" dirty="0">
                <a:solidFill>
                  <a:srgbClr val="262626"/>
                </a:solidFill>
                <a:latin typeface="Arial"/>
                <a:ea typeface="メイリオ"/>
              </a:rPr>
              <a:t>(</a:t>
            </a:r>
            <a:r>
              <a:rPr lang="en-US" altLang="ja-JP" sz="1333" b="1" dirty="0" err="1">
                <a:solidFill>
                  <a:srgbClr val="262626"/>
                </a:solidFill>
                <a:latin typeface="Arial"/>
                <a:ea typeface="メイリオ"/>
              </a:rPr>
              <a:t>eMBB</a:t>
            </a:r>
            <a:r>
              <a:rPr lang="en-US" altLang="ja-JP" sz="1333" b="1" dirty="0">
                <a:solidFill>
                  <a:srgbClr val="262626"/>
                </a:solidFill>
                <a:latin typeface="Arial"/>
                <a:ea typeface="メイリオ"/>
              </a:rPr>
              <a:t>)</a:t>
            </a:r>
            <a:endParaRPr lang="ja-JP" altLang="en-US" sz="1333" b="1" dirty="0">
              <a:solidFill>
                <a:srgbClr val="262626"/>
              </a:solidFill>
              <a:latin typeface="Arial"/>
              <a:ea typeface="メイリオ"/>
            </a:endParaRPr>
          </a:p>
        </p:txBody>
      </p:sp>
      <p:sp>
        <p:nvSpPr>
          <p:cNvPr id="65" name="正方形/長方形 64">
            <a:extLst>
              <a:ext uri="{FF2B5EF4-FFF2-40B4-BE49-F238E27FC236}">
                <a16:creationId xmlns:a16="http://schemas.microsoft.com/office/drawing/2014/main" id="{7D9C7C3A-ACAF-42FA-901D-D8D7A22D34D0}"/>
              </a:ext>
            </a:extLst>
          </p:cNvPr>
          <p:cNvSpPr/>
          <p:nvPr/>
        </p:nvSpPr>
        <p:spPr>
          <a:xfrm>
            <a:off x="2751138" y="4197350"/>
            <a:ext cx="555625"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RAN</a:t>
            </a:r>
            <a:endParaRPr lang="ja-JP" altLang="en-US" sz="1600" kern="0" dirty="0">
              <a:solidFill>
                <a:srgbClr val="262626"/>
              </a:solidFill>
              <a:latin typeface="Arial"/>
              <a:ea typeface="Meiryo UI"/>
            </a:endParaRPr>
          </a:p>
        </p:txBody>
      </p:sp>
      <p:sp>
        <p:nvSpPr>
          <p:cNvPr id="66" name="正方形/長方形 65">
            <a:extLst>
              <a:ext uri="{FF2B5EF4-FFF2-40B4-BE49-F238E27FC236}">
                <a16:creationId xmlns:a16="http://schemas.microsoft.com/office/drawing/2014/main" id="{6121D244-60C6-4658-A109-228CC2F8542A}"/>
              </a:ext>
            </a:extLst>
          </p:cNvPr>
          <p:cNvSpPr/>
          <p:nvPr/>
        </p:nvSpPr>
        <p:spPr>
          <a:xfrm>
            <a:off x="3333750" y="37496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AMF</a:t>
            </a:r>
            <a:endParaRPr lang="ja-JP" altLang="en-US" sz="1600" kern="0" dirty="0">
              <a:solidFill>
                <a:srgbClr val="262626"/>
              </a:solidFill>
              <a:latin typeface="Arial"/>
              <a:ea typeface="Meiryo UI"/>
            </a:endParaRPr>
          </a:p>
        </p:txBody>
      </p:sp>
      <p:sp>
        <p:nvSpPr>
          <p:cNvPr id="67" name="正方形/長方形 66">
            <a:extLst>
              <a:ext uri="{FF2B5EF4-FFF2-40B4-BE49-F238E27FC236}">
                <a16:creationId xmlns:a16="http://schemas.microsoft.com/office/drawing/2014/main" id="{9EA9747A-FD66-450F-8E62-3749F45979B8}"/>
              </a:ext>
            </a:extLst>
          </p:cNvPr>
          <p:cNvSpPr/>
          <p:nvPr/>
        </p:nvSpPr>
        <p:spPr>
          <a:xfrm>
            <a:off x="4060825" y="37496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SMF</a:t>
            </a:r>
            <a:endParaRPr lang="ja-JP" altLang="en-US" sz="1600" kern="0" dirty="0">
              <a:solidFill>
                <a:srgbClr val="262626"/>
              </a:solidFill>
              <a:latin typeface="Arial"/>
              <a:ea typeface="Meiryo UI"/>
            </a:endParaRPr>
          </a:p>
        </p:txBody>
      </p:sp>
      <p:sp>
        <p:nvSpPr>
          <p:cNvPr id="68" name="正方形/長方形 67">
            <a:extLst>
              <a:ext uri="{FF2B5EF4-FFF2-40B4-BE49-F238E27FC236}">
                <a16:creationId xmlns:a16="http://schemas.microsoft.com/office/drawing/2014/main" id="{3F4D0E30-BAF1-46D2-91A0-9C5FD3D993A1}"/>
              </a:ext>
            </a:extLst>
          </p:cNvPr>
          <p:cNvSpPr/>
          <p:nvPr/>
        </p:nvSpPr>
        <p:spPr>
          <a:xfrm>
            <a:off x="4841875" y="3749675"/>
            <a:ext cx="557213" cy="369888"/>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PCF</a:t>
            </a:r>
            <a:endParaRPr lang="ja-JP" altLang="en-US" sz="1600" kern="0" dirty="0">
              <a:solidFill>
                <a:srgbClr val="262626"/>
              </a:solidFill>
              <a:latin typeface="Arial"/>
              <a:ea typeface="Meiryo UI"/>
            </a:endParaRPr>
          </a:p>
        </p:txBody>
      </p:sp>
      <p:sp>
        <p:nvSpPr>
          <p:cNvPr id="69" name="正方形/長方形 68">
            <a:extLst>
              <a:ext uri="{FF2B5EF4-FFF2-40B4-BE49-F238E27FC236}">
                <a16:creationId xmlns:a16="http://schemas.microsoft.com/office/drawing/2014/main" id="{856E5764-DCA0-43A2-B89B-001AC67ACBA5}"/>
              </a:ext>
            </a:extLst>
          </p:cNvPr>
          <p:cNvSpPr/>
          <p:nvPr/>
        </p:nvSpPr>
        <p:spPr>
          <a:xfrm>
            <a:off x="4422775" y="4189413"/>
            <a:ext cx="557213" cy="369887"/>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1600" kern="0" dirty="0">
                <a:solidFill>
                  <a:srgbClr val="262626"/>
                </a:solidFill>
                <a:latin typeface="Arial"/>
                <a:ea typeface="Meiryo UI"/>
              </a:rPr>
              <a:t>UPF</a:t>
            </a:r>
            <a:endParaRPr lang="ja-JP" altLang="en-US" sz="1600" kern="0" dirty="0">
              <a:solidFill>
                <a:srgbClr val="262626"/>
              </a:solidFill>
              <a:latin typeface="Arial"/>
              <a:ea typeface="Meiryo UI"/>
            </a:endParaRPr>
          </a:p>
        </p:txBody>
      </p:sp>
      <p:pic>
        <p:nvPicPr>
          <p:cNvPr id="11284" name="図 69">
            <a:extLst>
              <a:ext uri="{FF2B5EF4-FFF2-40B4-BE49-F238E27FC236}">
                <a16:creationId xmlns:a16="http://schemas.microsoft.com/office/drawing/2014/main" id="{56894A40-F4BA-49B4-A6AA-3D94DF7D5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375" y="4460875"/>
            <a:ext cx="600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吹き出し: 角を丸めた四角形 70">
            <a:extLst>
              <a:ext uri="{FF2B5EF4-FFF2-40B4-BE49-F238E27FC236}">
                <a16:creationId xmlns:a16="http://schemas.microsoft.com/office/drawing/2014/main" id="{24708B5C-9FD0-4E17-9EB2-8B7D0D23D623}"/>
              </a:ext>
            </a:extLst>
          </p:cNvPr>
          <p:cNvSpPr/>
          <p:nvPr/>
        </p:nvSpPr>
        <p:spPr>
          <a:xfrm>
            <a:off x="7667625" y="4505325"/>
            <a:ext cx="4405313" cy="1806575"/>
          </a:xfrm>
          <a:prstGeom prst="wedgeRoundRectCallout">
            <a:avLst>
              <a:gd name="adj1" fmla="val -22127"/>
              <a:gd name="adj2" fmla="val -67349"/>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ltLang="ja-JP" sz="1400" b="1" dirty="0">
              <a:solidFill>
                <a:schemeClr val="tx1"/>
              </a:solidFill>
            </a:endParaRPr>
          </a:p>
          <a:p>
            <a:pPr>
              <a:defRPr/>
            </a:pPr>
            <a:endParaRPr kumimoji="1" lang="en-US" altLang="ja-JP" sz="1400" b="1" dirty="0">
              <a:solidFill>
                <a:schemeClr val="tx1"/>
              </a:solidFill>
            </a:endParaRPr>
          </a:p>
          <a:p>
            <a:pPr>
              <a:defRPr/>
            </a:pPr>
            <a:endParaRPr kumimoji="1" lang="en-US" altLang="ja-JP" sz="1400" b="1" dirty="0">
              <a:solidFill>
                <a:schemeClr val="tx1"/>
              </a:solidFill>
            </a:endParaRPr>
          </a:p>
        </p:txBody>
      </p:sp>
      <p:pic>
        <p:nvPicPr>
          <p:cNvPr id="11286" name="図 75">
            <a:extLst>
              <a:ext uri="{FF2B5EF4-FFF2-40B4-BE49-F238E27FC236}">
                <a16:creationId xmlns:a16="http://schemas.microsoft.com/office/drawing/2014/main" id="{DC0B515E-F98A-4173-A407-7CF7A65D01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13" y="4465638"/>
            <a:ext cx="5984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7" name="テキスト ボックス 76">
            <a:extLst>
              <a:ext uri="{FF2B5EF4-FFF2-40B4-BE49-F238E27FC236}">
                <a16:creationId xmlns:a16="http://schemas.microsoft.com/office/drawing/2014/main" id="{B7EA1A6E-662D-44C7-A48F-EDE973911DA2}"/>
              </a:ext>
            </a:extLst>
          </p:cNvPr>
          <p:cNvSpPr txBox="1">
            <a:spLocks noChangeArrowheads="1"/>
          </p:cNvSpPr>
          <p:nvPr/>
        </p:nvSpPr>
        <p:spPr bwMode="auto">
          <a:xfrm>
            <a:off x="73025" y="4132263"/>
            <a:ext cx="88423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kumimoji="1" lang="en-US" altLang="ja-JP" sz="1400" b="1">
                <a:latin typeface="Arial" panose="020B0604020202020204" pitchFamily="34" charset="0"/>
              </a:rPr>
              <a:t>Normal</a:t>
            </a:r>
            <a:endParaRPr kumimoji="1" lang="ja-JP" altLang="en-US" sz="1400" b="1">
              <a:latin typeface="Arial" panose="020B0604020202020204" pitchFamily="34" charset="0"/>
            </a:endParaRPr>
          </a:p>
        </p:txBody>
      </p:sp>
      <p:sp>
        <p:nvSpPr>
          <p:cNvPr id="11288" name="テキスト ボックス 77">
            <a:extLst>
              <a:ext uri="{FF2B5EF4-FFF2-40B4-BE49-F238E27FC236}">
                <a16:creationId xmlns:a16="http://schemas.microsoft.com/office/drawing/2014/main" id="{7285E8E9-E6B8-4C7A-8A78-BB342FC1AD85}"/>
              </a:ext>
            </a:extLst>
          </p:cNvPr>
          <p:cNvSpPr txBox="1">
            <a:spLocks noChangeArrowheads="1"/>
          </p:cNvSpPr>
          <p:nvPr/>
        </p:nvSpPr>
        <p:spPr bwMode="auto">
          <a:xfrm>
            <a:off x="1135063" y="3971925"/>
            <a:ext cx="835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ja-JP" sz="1400" b="1">
                <a:latin typeface="Arial" panose="020B0604020202020204" pitchFamily="34" charset="0"/>
              </a:rPr>
              <a:t>High </a:t>
            </a:r>
          </a:p>
          <a:p>
            <a:pPr>
              <a:lnSpc>
                <a:spcPct val="100000"/>
              </a:lnSpc>
              <a:spcBef>
                <a:spcPct val="0"/>
              </a:spcBef>
              <a:buFontTx/>
              <a:buNone/>
            </a:pPr>
            <a:r>
              <a:rPr lang="en-US" altLang="ja-JP" sz="1400" b="1">
                <a:latin typeface="Arial" panose="020B0604020202020204" pitchFamily="34" charset="0"/>
              </a:rPr>
              <a:t>quality</a:t>
            </a:r>
            <a:endParaRPr kumimoji="1" lang="ja-JP" altLang="en-US" sz="1400" b="1">
              <a:latin typeface="Arial" panose="020B0604020202020204" pitchFamily="34" charset="0"/>
            </a:endParaRPr>
          </a:p>
        </p:txBody>
      </p:sp>
      <p:sp>
        <p:nvSpPr>
          <p:cNvPr id="79" name="矢印: 右 78">
            <a:extLst>
              <a:ext uri="{FF2B5EF4-FFF2-40B4-BE49-F238E27FC236}">
                <a16:creationId xmlns:a16="http://schemas.microsoft.com/office/drawing/2014/main" id="{3F273C3D-8747-44D9-8EF1-FC25F8DC58D9}"/>
              </a:ext>
            </a:extLst>
          </p:cNvPr>
          <p:cNvSpPr/>
          <p:nvPr/>
        </p:nvSpPr>
        <p:spPr>
          <a:xfrm>
            <a:off x="868363" y="4546600"/>
            <a:ext cx="274637" cy="307975"/>
          </a:xfrm>
          <a:prstGeom prst="rightArrow">
            <a:avLst/>
          </a:prstGeom>
          <a:solidFill>
            <a:schemeClr val="accent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pic>
        <p:nvPicPr>
          <p:cNvPr id="11290" name="図 4">
            <a:extLst>
              <a:ext uri="{FF2B5EF4-FFF2-40B4-BE49-F238E27FC236}">
                <a16:creationId xmlns:a16="http://schemas.microsoft.com/office/drawing/2014/main" id="{7068303A-94FD-48D2-A215-C0AE19F739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69625" y="4575175"/>
            <a:ext cx="9779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8" name="テキスト ボックス 80">
            <a:extLst>
              <a:ext uri="{FF2B5EF4-FFF2-40B4-BE49-F238E27FC236}">
                <a16:creationId xmlns:a16="http://schemas.microsoft.com/office/drawing/2014/main" id="{9B5C9B77-9F2B-41A6-A9AE-956233388021}"/>
              </a:ext>
            </a:extLst>
          </p:cNvPr>
          <p:cNvSpPr txBox="1">
            <a:spLocks noChangeArrowheads="1"/>
          </p:cNvSpPr>
          <p:nvPr/>
        </p:nvSpPr>
        <p:spPr bwMode="auto">
          <a:xfrm>
            <a:off x="7734300" y="4602163"/>
            <a:ext cx="3319463" cy="1662112"/>
          </a:xfrm>
          <a:prstGeom prst="rect">
            <a:avLst/>
          </a:prstGeom>
          <a:noFill/>
          <a:ln>
            <a:noFill/>
          </a:ln>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2000" dirty="0">
                <a:latin typeface="+mj-lt"/>
              </a:rPr>
              <a:t>AF aware of Application status</a:t>
            </a:r>
          </a:p>
          <a:p>
            <a:pPr>
              <a:lnSpc>
                <a:spcPct val="100000"/>
              </a:lnSpc>
              <a:spcBef>
                <a:spcPct val="0"/>
              </a:spcBef>
              <a:buFontTx/>
              <a:buNone/>
              <a:defRPr/>
            </a:pPr>
            <a:endParaRPr lang="en-US" altLang="ja-JP" sz="1400" b="1" dirty="0">
              <a:latin typeface="Arial" panose="020B0604020202020204" pitchFamily="34" charset="0"/>
            </a:endParaRPr>
          </a:p>
          <a:p>
            <a:pPr>
              <a:lnSpc>
                <a:spcPct val="100000"/>
              </a:lnSpc>
              <a:spcBef>
                <a:spcPct val="0"/>
              </a:spcBef>
              <a:buFontTx/>
              <a:buNone/>
              <a:defRPr/>
            </a:pPr>
            <a:endParaRPr kumimoji="1" lang="en-US" altLang="ja-JP" sz="1400" b="1" dirty="0">
              <a:latin typeface="Arial" panose="020B0604020202020204" pitchFamily="34" charset="0"/>
            </a:endParaRPr>
          </a:p>
          <a:p>
            <a:pPr>
              <a:lnSpc>
                <a:spcPct val="100000"/>
              </a:lnSpc>
              <a:spcBef>
                <a:spcPct val="0"/>
              </a:spcBef>
              <a:buFontTx/>
              <a:buNone/>
              <a:defRPr/>
            </a:pPr>
            <a:endParaRPr kumimoji="1" lang="en-US" altLang="ja-JP" sz="1400" b="1" dirty="0">
              <a:latin typeface="Arial" panose="020B0604020202020204" pitchFamily="34" charset="0"/>
            </a:endParaRPr>
          </a:p>
          <a:p>
            <a:pPr>
              <a:lnSpc>
                <a:spcPct val="100000"/>
              </a:lnSpc>
              <a:spcBef>
                <a:spcPct val="0"/>
              </a:spcBef>
              <a:buFontTx/>
              <a:buNone/>
              <a:defRPr/>
            </a:pPr>
            <a:r>
              <a:rPr kumimoji="1" lang="en-US" altLang="ja-JP" sz="2000" dirty="0">
                <a:latin typeface="+mj-lt"/>
              </a:rPr>
              <a:t>AF knows Alternative S-NSSAI   </a:t>
            </a:r>
          </a:p>
          <a:p>
            <a:pPr>
              <a:lnSpc>
                <a:spcPct val="100000"/>
              </a:lnSpc>
              <a:spcBef>
                <a:spcPct val="0"/>
              </a:spcBef>
              <a:buFontTx/>
              <a:buNone/>
              <a:defRPr/>
            </a:pPr>
            <a:r>
              <a:rPr kumimoji="1" lang="en-US" altLang="ja-JP" sz="2000" dirty="0">
                <a:latin typeface="+mj-lt"/>
              </a:rPr>
              <a:t>  which the operator provides</a:t>
            </a:r>
          </a:p>
        </p:txBody>
      </p:sp>
      <p:sp>
        <p:nvSpPr>
          <p:cNvPr id="29" name="コンテンツ プレースホルダー 2">
            <a:extLst>
              <a:ext uri="{FF2B5EF4-FFF2-40B4-BE49-F238E27FC236}">
                <a16:creationId xmlns:a16="http://schemas.microsoft.com/office/drawing/2014/main" id="{3DD6FDBD-4383-4670-B68C-2984BEB28D36}"/>
              </a:ext>
            </a:extLst>
          </p:cNvPr>
          <p:cNvSpPr txBox="1">
            <a:spLocks/>
          </p:cNvSpPr>
          <p:nvPr/>
        </p:nvSpPr>
        <p:spPr>
          <a:xfrm>
            <a:off x="163513" y="1831975"/>
            <a:ext cx="11953875" cy="1284288"/>
          </a:xfrm>
          <a:prstGeom prst="rect">
            <a:avLst/>
          </a:prstGeom>
          <a:ln>
            <a:solidFill>
              <a:schemeClr val="tx1"/>
            </a:solid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ja-JP" sz="2000" dirty="0">
                <a:latin typeface="+mj-lt"/>
                <a:cs typeface="Arial" panose="020B0604020202020204" pitchFamily="34" charset="0"/>
              </a:rPr>
              <a:t>AF and UE are pre-negotiated. AF can aware of application status on the UE.</a:t>
            </a:r>
          </a:p>
          <a:p>
            <a:pPr>
              <a:defRPr/>
            </a:pPr>
            <a:r>
              <a:rPr kumimoji="1" lang="en-US" altLang="ja-JP" sz="2000" dirty="0">
                <a:latin typeface="+mj-lt"/>
                <a:cs typeface="Arial" panose="020B0604020202020204" pitchFamily="34" charset="0"/>
              </a:rPr>
              <a:t>AF is authenticated by the operator. The operator provides alternative S-NSSAI to AF</a:t>
            </a:r>
            <a:r>
              <a:rPr kumimoji="1" lang="ja-JP" altLang="en-US" sz="2000" dirty="0">
                <a:latin typeface="+mj-lt"/>
                <a:cs typeface="Arial" panose="020B0604020202020204" pitchFamily="34" charset="0"/>
              </a:rPr>
              <a:t> </a:t>
            </a:r>
            <a:r>
              <a:rPr kumimoji="1" lang="en-US" altLang="ja-JP" sz="2000" dirty="0">
                <a:latin typeface="+mj-lt"/>
                <a:cs typeface="Arial" panose="020B0604020202020204" pitchFamily="34" charset="0"/>
              </a:rPr>
              <a:t>in advance.</a:t>
            </a:r>
          </a:p>
          <a:p>
            <a:pPr marL="0" indent="0">
              <a:buFontTx/>
              <a:buNone/>
              <a:defRPr/>
            </a:pPr>
            <a:r>
              <a:rPr kumimoji="1" lang="en-US" altLang="ja-JP" sz="2000" dirty="0">
                <a:latin typeface="+mj-lt"/>
                <a:cs typeface="Arial" panose="020B0604020202020204" pitchFamily="34" charset="0"/>
              </a:rPr>
              <a:t>    (Out of 3GPP scope)</a:t>
            </a:r>
          </a:p>
          <a:p>
            <a:pPr>
              <a:defRPr/>
            </a:pPr>
            <a:endParaRPr lang="en-US" altLang="ja-JP" sz="1870" dirty="0">
              <a:latin typeface="+mj-lt"/>
            </a:endParaRPr>
          </a:p>
          <a:p>
            <a:pPr>
              <a:defRPr/>
            </a:pPr>
            <a:endParaRPr lang="ja-JP" altLang="ja-JP" dirty="0">
              <a:latin typeface="+mj-lt"/>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309556DF-2303-491C-B8A7-4C4E73887984}"/>
              </a:ext>
            </a:extLst>
          </p:cNvPr>
          <p:cNvSpPr>
            <a:spLocks noGrp="1"/>
          </p:cNvSpPr>
          <p:nvPr>
            <p:ph type="ctrTitle"/>
          </p:nvPr>
        </p:nvSpPr>
        <p:spPr>
          <a:xfrm>
            <a:off x="868363" y="2752725"/>
            <a:ext cx="10753725" cy="1349375"/>
          </a:xfrm>
        </p:spPr>
        <p:txBody>
          <a:bodyPr/>
          <a:lstStyle/>
          <a:p>
            <a:r>
              <a:rPr lang="en-US" altLang="ja-JP">
                <a:latin typeface="Calibri Light" panose="020F0302020204030204" pitchFamily="34" charset="0"/>
                <a:ea typeface="ＭＳ Ｐゴシック" panose="020B0600070205080204" pitchFamily="50" charset="-128"/>
              </a:rPr>
              <a:t>DRAFT solution</a:t>
            </a:r>
            <a:endParaRPr lang="ja-JP" altLang="en-US">
              <a:latin typeface="Calibri Light" panose="020F0302020204030204" pitchFamily="34" charset="0"/>
              <a:ea typeface="ＭＳ Ｐゴシック" panose="020B0600070205080204" pitchFamily="50" charset="-128"/>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a:extLst>
              <a:ext uri="{FF2B5EF4-FFF2-40B4-BE49-F238E27FC236}">
                <a16:creationId xmlns:a16="http://schemas.microsoft.com/office/drawing/2014/main" id="{C4DD80EB-1E3F-4995-B959-65C30ABB628F}"/>
              </a:ext>
            </a:extLst>
          </p:cNvPr>
          <p:cNvSpPr>
            <a:spLocks noGrp="1"/>
          </p:cNvSpPr>
          <p:nvPr>
            <p:ph type="title"/>
          </p:nvPr>
        </p:nvSpPr>
        <p:spPr>
          <a:xfrm>
            <a:off x="254000" y="669925"/>
            <a:ext cx="11037888" cy="758825"/>
          </a:xfrm>
        </p:spPr>
        <p:txBody>
          <a:bodyPr/>
          <a:lstStyle/>
          <a:p>
            <a:r>
              <a:rPr lang="en-US" altLang="ja-JP" sz="3600">
                <a:solidFill>
                  <a:schemeClr val="tx1"/>
                </a:solidFill>
                <a:latin typeface="Calibri Light" panose="020F0302020204030204" pitchFamily="34" charset="0"/>
                <a:ea typeface="ＭＳ Ｐゴシック" panose="020B0600070205080204" pitchFamily="50" charset="-128"/>
              </a:rPr>
              <a:t>Alternative S-NSSAI in AF request </a:t>
            </a:r>
            <a:endParaRPr lang="ja-JP" altLang="en-US" sz="3600">
              <a:solidFill>
                <a:schemeClr val="tx1"/>
              </a:solidFill>
              <a:latin typeface="Calibri Light" panose="020F0302020204030204" pitchFamily="34" charset="0"/>
              <a:ea typeface="ＭＳ Ｐゴシック" panose="020B0600070205080204" pitchFamily="50" charset="-128"/>
            </a:endParaRPr>
          </a:p>
        </p:txBody>
      </p:sp>
      <p:sp>
        <p:nvSpPr>
          <p:cNvPr id="4" name="正方形/長方形 3">
            <a:extLst>
              <a:ext uri="{FF2B5EF4-FFF2-40B4-BE49-F238E27FC236}">
                <a16:creationId xmlns:a16="http://schemas.microsoft.com/office/drawing/2014/main" id="{1C3400BC-9A07-4E29-A746-DE74EBA8CC2E}"/>
              </a:ext>
            </a:extLst>
          </p:cNvPr>
          <p:cNvSpPr/>
          <p:nvPr/>
        </p:nvSpPr>
        <p:spPr>
          <a:xfrm>
            <a:off x="6284913" y="1782763"/>
            <a:ext cx="928687" cy="4572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a:solidFill>
                  <a:schemeClr val="tx1"/>
                </a:solidFill>
              </a:rPr>
              <a:t>AF</a:t>
            </a:r>
            <a:endParaRPr kumimoji="1" lang="ja-JP" altLang="en-US">
              <a:solidFill>
                <a:schemeClr val="tx1"/>
              </a:solidFill>
            </a:endParaRPr>
          </a:p>
        </p:txBody>
      </p:sp>
      <p:cxnSp>
        <p:nvCxnSpPr>
          <p:cNvPr id="6" name="直線コネクタ 5">
            <a:extLst>
              <a:ext uri="{FF2B5EF4-FFF2-40B4-BE49-F238E27FC236}">
                <a16:creationId xmlns:a16="http://schemas.microsoft.com/office/drawing/2014/main" id="{2FC68FA1-4E15-46FF-A8DC-EF455EA6C317}"/>
              </a:ext>
            </a:extLst>
          </p:cNvPr>
          <p:cNvCxnSpPr>
            <a:cxnSpLocks/>
            <a:stCxn id="4" idx="2"/>
          </p:cNvCxnSpPr>
          <p:nvPr/>
        </p:nvCxnSpPr>
        <p:spPr>
          <a:xfrm>
            <a:off x="6750050" y="2239963"/>
            <a:ext cx="0" cy="45862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E22DBB5E-C394-4CE2-87FF-B70D9F61B0EA}"/>
              </a:ext>
            </a:extLst>
          </p:cNvPr>
          <p:cNvSpPr/>
          <p:nvPr/>
        </p:nvSpPr>
        <p:spPr>
          <a:xfrm>
            <a:off x="4383088" y="1782763"/>
            <a:ext cx="930275" cy="4572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a:solidFill>
                  <a:schemeClr val="tx1"/>
                </a:solidFill>
              </a:rPr>
              <a:t>NEF</a:t>
            </a:r>
            <a:endParaRPr kumimoji="1" lang="ja-JP" altLang="en-US">
              <a:solidFill>
                <a:schemeClr val="tx1"/>
              </a:solidFill>
            </a:endParaRPr>
          </a:p>
        </p:txBody>
      </p:sp>
      <p:cxnSp>
        <p:nvCxnSpPr>
          <p:cNvPr id="8" name="直線コネクタ 7">
            <a:extLst>
              <a:ext uri="{FF2B5EF4-FFF2-40B4-BE49-F238E27FC236}">
                <a16:creationId xmlns:a16="http://schemas.microsoft.com/office/drawing/2014/main" id="{DF65353C-62E2-4920-8265-42523570FC4D}"/>
              </a:ext>
            </a:extLst>
          </p:cNvPr>
          <p:cNvCxnSpPr>
            <a:cxnSpLocks/>
            <a:stCxn id="7" idx="2"/>
          </p:cNvCxnSpPr>
          <p:nvPr/>
        </p:nvCxnSpPr>
        <p:spPr>
          <a:xfrm>
            <a:off x="4848225" y="2239963"/>
            <a:ext cx="0" cy="45862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13A2EC0B-A615-4625-B50E-14E2215D306B}"/>
              </a:ext>
            </a:extLst>
          </p:cNvPr>
          <p:cNvSpPr/>
          <p:nvPr/>
        </p:nvSpPr>
        <p:spPr>
          <a:xfrm>
            <a:off x="2482850" y="1782763"/>
            <a:ext cx="928688" cy="4572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a:solidFill>
                  <a:schemeClr val="tx1"/>
                </a:solidFill>
              </a:rPr>
              <a:t>PCF</a:t>
            </a:r>
            <a:endParaRPr kumimoji="1" lang="ja-JP" altLang="en-US">
              <a:solidFill>
                <a:schemeClr val="tx1"/>
              </a:solidFill>
            </a:endParaRPr>
          </a:p>
        </p:txBody>
      </p:sp>
      <p:cxnSp>
        <p:nvCxnSpPr>
          <p:cNvPr id="10" name="直線コネクタ 9">
            <a:extLst>
              <a:ext uri="{FF2B5EF4-FFF2-40B4-BE49-F238E27FC236}">
                <a16:creationId xmlns:a16="http://schemas.microsoft.com/office/drawing/2014/main" id="{E7E962B3-8FCE-4C3E-B750-2788CDDF0650}"/>
              </a:ext>
            </a:extLst>
          </p:cNvPr>
          <p:cNvCxnSpPr>
            <a:cxnSpLocks/>
            <a:stCxn id="9" idx="2"/>
          </p:cNvCxnSpPr>
          <p:nvPr/>
        </p:nvCxnSpPr>
        <p:spPr>
          <a:xfrm>
            <a:off x="2946400" y="2239963"/>
            <a:ext cx="0" cy="45862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4F4BF9DC-3EA9-4925-B9B1-7849B9687881}"/>
              </a:ext>
            </a:extLst>
          </p:cNvPr>
          <p:cNvSpPr/>
          <p:nvPr/>
        </p:nvSpPr>
        <p:spPr>
          <a:xfrm>
            <a:off x="119063" y="1797050"/>
            <a:ext cx="928687" cy="4572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en-US" altLang="ja-JP">
                <a:solidFill>
                  <a:schemeClr val="tx1"/>
                </a:solidFill>
              </a:rPr>
              <a:t>UE</a:t>
            </a:r>
            <a:endParaRPr kumimoji="1" lang="ja-JP" altLang="en-US">
              <a:solidFill>
                <a:schemeClr val="tx1"/>
              </a:solidFill>
            </a:endParaRPr>
          </a:p>
        </p:txBody>
      </p:sp>
      <p:cxnSp>
        <p:nvCxnSpPr>
          <p:cNvPr id="17" name="直線コネクタ 16">
            <a:extLst>
              <a:ext uri="{FF2B5EF4-FFF2-40B4-BE49-F238E27FC236}">
                <a16:creationId xmlns:a16="http://schemas.microsoft.com/office/drawing/2014/main" id="{40C499D2-743B-49D6-91A3-8A258D364AE2}"/>
              </a:ext>
            </a:extLst>
          </p:cNvPr>
          <p:cNvCxnSpPr>
            <a:cxnSpLocks/>
            <a:stCxn id="16" idx="2"/>
          </p:cNvCxnSpPr>
          <p:nvPr/>
        </p:nvCxnSpPr>
        <p:spPr>
          <a:xfrm>
            <a:off x="584200" y="2254250"/>
            <a:ext cx="0" cy="457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86DF8218-DB1C-42B4-BC76-F9D2C07378A6}"/>
              </a:ext>
            </a:extLst>
          </p:cNvPr>
          <p:cNvCxnSpPr/>
          <p:nvPr/>
        </p:nvCxnSpPr>
        <p:spPr>
          <a:xfrm flipH="1">
            <a:off x="4838700" y="2506663"/>
            <a:ext cx="19018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1F4562ED-81B7-44BC-A2E7-67E38B101C6D}"/>
              </a:ext>
            </a:extLst>
          </p:cNvPr>
          <p:cNvSpPr txBox="1"/>
          <p:nvPr/>
        </p:nvSpPr>
        <p:spPr>
          <a:xfrm>
            <a:off x="4918075" y="2533650"/>
            <a:ext cx="1631950" cy="862013"/>
          </a:xfrm>
          <a:prstGeom prst="rect">
            <a:avLst/>
          </a:prstGeom>
          <a:noFill/>
        </p:spPr>
        <p:txBody>
          <a:bodyPr wrap="none">
            <a:spAutoFit/>
          </a:bodyPr>
          <a:lstStyle/>
          <a:p>
            <a:pPr>
              <a:defRPr/>
            </a:pPr>
            <a:r>
              <a:rPr kumimoji="1" lang="en-US" altLang="ja-JP" sz="1000" dirty="0">
                <a:latin typeface="+mj-lt"/>
              </a:rPr>
              <a:t>step1.Nnef_</a:t>
            </a:r>
            <a:r>
              <a:rPr lang="en-US" altLang="ja-JP" sz="1000" dirty="0">
                <a:latin typeface="+mj-lt"/>
              </a:rPr>
              <a:t>new</a:t>
            </a:r>
            <a:r>
              <a:rPr lang="ja-JP" altLang="en-US" sz="1000" dirty="0">
                <a:latin typeface="+mj-lt"/>
              </a:rPr>
              <a:t> </a:t>
            </a:r>
            <a:r>
              <a:rPr kumimoji="1" lang="en-US" altLang="ja-JP" sz="1000" dirty="0">
                <a:latin typeface="+mj-lt"/>
              </a:rPr>
              <a:t>API service</a:t>
            </a:r>
          </a:p>
          <a:p>
            <a:pPr marL="171450" indent="-171450">
              <a:buFontTx/>
              <a:buChar char="-"/>
              <a:defRPr/>
            </a:pPr>
            <a:r>
              <a:rPr kumimoji="1" lang="en-US" altLang="ja-JP" sz="1000" dirty="0">
                <a:latin typeface="+mj-lt"/>
              </a:rPr>
              <a:t>UE</a:t>
            </a:r>
            <a:r>
              <a:rPr lang="ja-JP" altLang="en-US" sz="1000" dirty="0">
                <a:latin typeface="+mj-lt"/>
              </a:rPr>
              <a:t> </a:t>
            </a:r>
            <a:r>
              <a:rPr lang="en-US" altLang="ja-JP" sz="1000" dirty="0">
                <a:latin typeface="+mj-lt"/>
              </a:rPr>
              <a:t>identification</a:t>
            </a:r>
            <a:endParaRPr kumimoji="1" lang="en-US" altLang="ja-JP" sz="1000" dirty="0">
              <a:latin typeface="+mj-lt"/>
            </a:endParaRPr>
          </a:p>
          <a:p>
            <a:pPr marL="171450" indent="-171450">
              <a:buFontTx/>
              <a:buChar char="-"/>
              <a:defRPr/>
            </a:pPr>
            <a:r>
              <a:rPr lang="en-US" altLang="ja-JP" sz="1000" dirty="0">
                <a:latin typeface="+mj-lt"/>
              </a:rPr>
              <a:t>AF</a:t>
            </a:r>
            <a:r>
              <a:rPr lang="ja-JP" altLang="en-US" sz="1000" dirty="0">
                <a:latin typeface="+mj-lt"/>
              </a:rPr>
              <a:t> </a:t>
            </a:r>
            <a:r>
              <a:rPr lang="en-US" altLang="ja-JP" sz="1000" dirty="0">
                <a:latin typeface="+mj-lt"/>
              </a:rPr>
              <a:t>ID</a:t>
            </a:r>
            <a:endParaRPr kumimoji="1" lang="en-US" altLang="ja-JP" sz="1000" dirty="0">
              <a:latin typeface="+mj-lt"/>
            </a:endParaRPr>
          </a:p>
          <a:p>
            <a:pPr marL="171450" indent="-171450">
              <a:buFontTx/>
              <a:buChar char="-"/>
              <a:defRPr/>
            </a:pPr>
            <a:r>
              <a:rPr lang="en-US" altLang="ja-JP" sz="1000" dirty="0">
                <a:latin typeface="+mj-lt"/>
              </a:rPr>
              <a:t>Source</a:t>
            </a:r>
            <a:r>
              <a:rPr lang="ja-JP" altLang="en-US" sz="1000" dirty="0">
                <a:latin typeface="+mj-lt"/>
              </a:rPr>
              <a:t> </a:t>
            </a:r>
            <a:r>
              <a:rPr lang="en-US" altLang="ja-JP" sz="1000" dirty="0">
                <a:latin typeface="+mj-lt"/>
              </a:rPr>
              <a:t>S-NSSAI</a:t>
            </a:r>
          </a:p>
          <a:p>
            <a:pPr marL="171450" indent="-171450">
              <a:buFontTx/>
              <a:buChar char="-"/>
              <a:defRPr/>
            </a:pPr>
            <a:r>
              <a:rPr lang="en-US" altLang="ja-JP" sz="1000" dirty="0">
                <a:latin typeface="+mj-lt"/>
              </a:rPr>
              <a:t>Alternative</a:t>
            </a:r>
            <a:r>
              <a:rPr lang="ja-JP" altLang="en-US" sz="1000" dirty="0">
                <a:latin typeface="+mj-lt"/>
              </a:rPr>
              <a:t> </a:t>
            </a:r>
            <a:r>
              <a:rPr lang="en-US" altLang="ja-JP" sz="1000" dirty="0">
                <a:latin typeface="+mj-lt"/>
              </a:rPr>
              <a:t>S-NSSAI</a:t>
            </a:r>
          </a:p>
        </p:txBody>
      </p:sp>
      <p:cxnSp>
        <p:nvCxnSpPr>
          <p:cNvPr id="25" name="直線矢印コネクタ 24">
            <a:extLst>
              <a:ext uri="{FF2B5EF4-FFF2-40B4-BE49-F238E27FC236}">
                <a16:creationId xmlns:a16="http://schemas.microsoft.com/office/drawing/2014/main" id="{CF16CD57-2E31-417C-8B1B-098805BAC697}"/>
              </a:ext>
            </a:extLst>
          </p:cNvPr>
          <p:cNvCxnSpPr>
            <a:cxnSpLocks/>
          </p:cNvCxnSpPr>
          <p:nvPr/>
        </p:nvCxnSpPr>
        <p:spPr>
          <a:xfrm>
            <a:off x="631825" y="2430463"/>
            <a:ext cx="61087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02" name="テキスト ボックス 25">
            <a:extLst>
              <a:ext uri="{FF2B5EF4-FFF2-40B4-BE49-F238E27FC236}">
                <a16:creationId xmlns:a16="http://schemas.microsoft.com/office/drawing/2014/main" id="{50D0C87F-1527-41C1-87CB-644DEB59EAAC}"/>
              </a:ext>
            </a:extLst>
          </p:cNvPr>
          <p:cNvSpPr txBox="1">
            <a:spLocks noChangeArrowheads="1"/>
          </p:cNvSpPr>
          <p:nvPr/>
        </p:nvSpPr>
        <p:spPr bwMode="auto">
          <a:xfrm>
            <a:off x="1825625" y="2428875"/>
            <a:ext cx="2603500" cy="277813"/>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200" dirty="0">
                <a:latin typeface="+mj-lt"/>
              </a:rPr>
              <a:t>Step 0. Negotiation</a:t>
            </a:r>
            <a:r>
              <a:rPr lang="en-US" altLang="ja-JP" sz="900" dirty="0">
                <a:latin typeface="Arial" panose="020B0604020202020204" pitchFamily="34" charset="0"/>
              </a:rPr>
              <a:t> </a:t>
            </a:r>
            <a:r>
              <a:rPr kumimoji="1" lang="en-US" altLang="ja-JP" sz="1200" dirty="0">
                <a:latin typeface="+mj-lt"/>
              </a:rPr>
              <a:t>between</a:t>
            </a:r>
            <a:r>
              <a:rPr lang="en-US" altLang="ja-JP" sz="900" dirty="0">
                <a:latin typeface="Arial" panose="020B0604020202020204" pitchFamily="34" charset="0"/>
              </a:rPr>
              <a:t> AF and UE</a:t>
            </a:r>
            <a:endParaRPr kumimoji="1" lang="en-US" altLang="ja-JP" sz="900" dirty="0">
              <a:latin typeface="Arial" panose="020B0604020202020204" pitchFamily="34" charset="0"/>
            </a:endParaRPr>
          </a:p>
        </p:txBody>
      </p:sp>
      <p:cxnSp>
        <p:nvCxnSpPr>
          <p:cNvPr id="27" name="直線矢印コネクタ 26">
            <a:extLst>
              <a:ext uri="{FF2B5EF4-FFF2-40B4-BE49-F238E27FC236}">
                <a16:creationId xmlns:a16="http://schemas.microsoft.com/office/drawing/2014/main" id="{D963A2B0-7DAE-4CD6-83FD-2E3C7D345667}"/>
              </a:ext>
            </a:extLst>
          </p:cNvPr>
          <p:cNvCxnSpPr/>
          <p:nvPr/>
        </p:nvCxnSpPr>
        <p:spPr>
          <a:xfrm flipH="1">
            <a:off x="2946400" y="3311525"/>
            <a:ext cx="19018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673DC479-671F-4672-BF25-19D529C6FF8E}"/>
              </a:ext>
            </a:extLst>
          </p:cNvPr>
          <p:cNvCxnSpPr/>
          <p:nvPr/>
        </p:nvCxnSpPr>
        <p:spPr>
          <a:xfrm>
            <a:off x="2938463" y="5873750"/>
            <a:ext cx="18907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433DE6D2-ADE2-4FF5-A2B0-35317C880BB6}"/>
              </a:ext>
            </a:extLst>
          </p:cNvPr>
          <p:cNvCxnSpPr/>
          <p:nvPr/>
        </p:nvCxnSpPr>
        <p:spPr>
          <a:xfrm>
            <a:off x="4827588" y="5949950"/>
            <a:ext cx="18907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03D66313-F082-4C72-889E-9FC0A2226D45}"/>
              </a:ext>
            </a:extLst>
          </p:cNvPr>
          <p:cNvSpPr/>
          <p:nvPr/>
        </p:nvSpPr>
        <p:spPr>
          <a:xfrm>
            <a:off x="1103313" y="1797050"/>
            <a:ext cx="928687" cy="4572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dirty="0">
                <a:solidFill>
                  <a:schemeClr val="tx1"/>
                </a:solidFill>
              </a:rPr>
              <a:t>AMF</a:t>
            </a:r>
            <a:endParaRPr kumimoji="1" lang="ja-JP" altLang="en-US" dirty="0">
              <a:solidFill>
                <a:schemeClr val="tx1"/>
              </a:solidFill>
            </a:endParaRPr>
          </a:p>
        </p:txBody>
      </p:sp>
      <p:cxnSp>
        <p:nvCxnSpPr>
          <p:cNvPr id="30" name="直線コネクタ 29">
            <a:extLst>
              <a:ext uri="{FF2B5EF4-FFF2-40B4-BE49-F238E27FC236}">
                <a16:creationId xmlns:a16="http://schemas.microsoft.com/office/drawing/2014/main" id="{FC999368-B754-47B6-97F3-C706BD3F977F}"/>
              </a:ext>
            </a:extLst>
          </p:cNvPr>
          <p:cNvCxnSpPr>
            <a:cxnSpLocks/>
            <a:stCxn id="29" idx="2"/>
          </p:cNvCxnSpPr>
          <p:nvPr/>
        </p:nvCxnSpPr>
        <p:spPr>
          <a:xfrm>
            <a:off x="1568450" y="2254250"/>
            <a:ext cx="0" cy="457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19D6E196-9131-450B-9170-8C9DDBD662FB}"/>
              </a:ext>
            </a:extLst>
          </p:cNvPr>
          <p:cNvCxnSpPr>
            <a:cxnSpLocks/>
          </p:cNvCxnSpPr>
          <p:nvPr/>
        </p:nvCxnSpPr>
        <p:spPr>
          <a:xfrm flipH="1">
            <a:off x="1581150" y="4613275"/>
            <a:ext cx="13652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249A04A1-F835-4390-B0B4-7AA57FBD77F1}"/>
              </a:ext>
            </a:extLst>
          </p:cNvPr>
          <p:cNvSpPr txBox="1"/>
          <p:nvPr/>
        </p:nvSpPr>
        <p:spPr>
          <a:xfrm>
            <a:off x="1560513" y="4605338"/>
            <a:ext cx="1809750" cy="708025"/>
          </a:xfrm>
          <a:prstGeom prst="rect">
            <a:avLst/>
          </a:prstGeom>
          <a:noFill/>
        </p:spPr>
        <p:txBody>
          <a:bodyPr>
            <a:spAutoFit/>
          </a:bodyPr>
          <a:lstStyle/>
          <a:p>
            <a:pPr>
              <a:defRPr/>
            </a:pPr>
            <a:r>
              <a:rPr kumimoji="1" lang="en-US" altLang="ja-JP" sz="1000" dirty="0">
                <a:latin typeface="+mj-lt"/>
              </a:rPr>
              <a:t>Step4.</a:t>
            </a:r>
          </a:p>
          <a:p>
            <a:pPr marL="171450" indent="-171450">
              <a:buFontTx/>
              <a:buChar char="-"/>
              <a:defRPr/>
            </a:pPr>
            <a:r>
              <a:rPr kumimoji="1" lang="en-US" altLang="ja-JP" sz="1000" dirty="0">
                <a:latin typeface="+mj-lt"/>
              </a:rPr>
              <a:t>UE identification</a:t>
            </a:r>
          </a:p>
          <a:p>
            <a:pPr marL="171450" indent="-171450">
              <a:buFontTx/>
              <a:buChar char="-"/>
              <a:defRPr/>
            </a:pPr>
            <a:r>
              <a:rPr kumimoji="1" lang="en-US" altLang="ja-JP" sz="1000" dirty="0">
                <a:latin typeface="+mj-lt"/>
              </a:rPr>
              <a:t>Source S-NSSAI</a:t>
            </a:r>
          </a:p>
          <a:p>
            <a:pPr marL="171450" indent="-171450">
              <a:buFontTx/>
              <a:buChar char="-"/>
              <a:defRPr/>
            </a:pPr>
            <a:r>
              <a:rPr lang="en-US" altLang="ja-JP" sz="1000" dirty="0">
                <a:latin typeface="+mj-lt"/>
              </a:rPr>
              <a:t>Alternative</a:t>
            </a:r>
            <a:r>
              <a:rPr lang="ja-JP" altLang="en-US" sz="1000" dirty="0">
                <a:latin typeface="+mj-lt"/>
              </a:rPr>
              <a:t> </a:t>
            </a:r>
            <a:r>
              <a:rPr lang="en-US" altLang="ja-JP" sz="1000" dirty="0">
                <a:latin typeface="+mj-lt"/>
              </a:rPr>
              <a:t>S-NSSAI</a:t>
            </a:r>
          </a:p>
        </p:txBody>
      </p:sp>
      <p:sp>
        <p:nvSpPr>
          <p:cNvPr id="12310" name="テキスト ボックス 33">
            <a:extLst>
              <a:ext uri="{FF2B5EF4-FFF2-40B4-BE49-F238E27FC236}">
                <a16:creationId xmlns:a16="http://schemas.microsoft.com/office/drawing/2014/main" id="{1DB254BF-EC23-4BAF-8591-0CD6B75E2805}"/>
              </a:ext>
            </a:extLst>
          </p:cNvPr>
          <p:cNvSpPr txBox="1">
            <a:spLocks noChangeArrowheads="1"/>
          </p:cNvSpPr>
          <p:nvPr/>
        </p:nvSpPr>
        <p:spPr bwMode="auto">
          <a:xfrm>
            <a:off x="125413" y="6415088"/>
            <a:ext cx="6756400" cy="400050"/>
          </a:xfrm>
          <a:prstGeom prst="rect">
            <a:avLst/>
          </a:prstGeom>
          <a:solidFill>
            <a:schemeClr val="bg1"/>
          </a:solidFill>
          <a:ln w="9525">
            <a:solidFill>
              <a:schemeClr val="tx1"/>
            </a:solidFill>
            <a:miter lim="800000"/>
            <a:headEnd/>
            <a:tailEnd/>
          </a:ln>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ja-JP" sz="1000" dirty="0">
                <a:latin typeface="+mj-lt"/>
              </a:rPr>
              <a:t>PDU session transfer procedure (AMF</a:t>
            </a:r>
            <a:r>
              <a:rPr lang="ja-JP" altLang="en-US" sz="1000" dirty="0">
                <a:latin typeface="+mj-lt"/>
              </a:rPr>
              <a:t> </a:t>
            </a:r>
            <a:r>
              <a:rPr lang="en-US" altLang="ja-JP" sz="1000" dirty="0">
                <a:latin typeface="+mj-lt"/>
              </a:rPr>
              <a:t>trigger)</a:t>
            </a:r>
          </a:p>
          <a:p>
            <a:pPr>
              <a:lnSpc>
                <a:spcPct val="100000"/>
              </a:lnSpc>
              <a:spcBef>
                <a:spcPct val="0"/>
              </a:spcBef>
              <a:buFontTx/>
              <a:buNone/>
              <a:defRPr/>
            </a:pPr>
            <a:r>
              <a:rPr lang="en-US" altLang="ja-JP" sz="1000" dirty="0">
                <a:latin typeface="+mj-lt"/>
              </a:rPr>
              <a:t>TS23.502 4.3.3.2</a:t>
            </a:r>
            <a:r>
              <a:rPr lang="ja-JP" altLang="en-US" sz="1000" dirty="0">
                <a:latin typeface="+mj-lt"/>
              </a:rPr>
              <a:t>　</a:t>
            </a:r>
            <a:r>
              <a:rPr lang="en-US" altLang="ja-JP" sz="1000" dirty="0">
                <a:latin typeface="+mj-lt"/>
              </a:rPr>
              <a:t>UE or network requested PDU Session Modification (non-roaming and roaming with local breakout)</a:t>
            </a:r>
            <a:endParaRPr kumimoji="1" lang="en-US" altLang="ja-JP" sz="1000" dirty="0">
              <a:latin typeface="+mj-lt"/>
            </a:endParaRPr>
          </a:p>
        </p:txBody>
      </p:sp>
      <p:sp>
        <p:nvSpPr>
          <p:cNvPr id="12311" name="テキスト ボックス 38">
            <a:extLst>
              <a:ext uri="{FF2B5EF4-FFF2-40B4-BE49-F238E27FC236}">
                <a16:creationId xmlns:a16="http://schemas.microsoft.com/office/drawing/2014/main" id="{30E2F028-F409-4C77-B13E-4F8EBA07BD02}"/>
              </a:ext>
            </a:extLst>
          </p:cNvPr>
          <p:cNvSpPr txBox="1">
            <a:spLocks noChangeArrowheads="1"/>
          </p:cNvSpPr>
          <p:nvPr/>
        </p:nvSpPr>
        <p:spPr bwMode="auto">
          <a:xfrm>
            <a:off x="7281863" y="2001838"/>
            <a:ext cx="4933950" cy="4186237"/>
          </a:xfrm>
          <a:prstGeom prst="rect">
            <a:avLst/>
          </a:prstGeom>
          <a:noFill/>
          <a:ln>
            <a:noFill/>
          </a:ln>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400" dirty="0">
                <a:latin typeface="+mj-lt"/>
              </a:rPr>
              <a:t>■</a:t>
            </a:r>
            <a:r>
              <a:rPr kumimoji="1" lang="en-US" altLang="ja-JP" sz="1400" dirty="0">
                <a:latin typeface="+mj-lt"/>
              </a:rPr>
              <a:t>Detailed</a:t>
            </a:r>
            <a:r>
              <a:rPr kumimoji="1" lang="ja-JP" altLang="en-US" sz="1400" dirty="0">
                <a:latin typeface="+mj-lt"/>
              </a:rPr>
              <a:t> </a:t>
            </a:r>
            <a:r>
              <a:rPr kumimoji="1" lang="en-US" altLang="ja-JP" sz="1400" dirty="0">
                <a:latin typeface="+mj-lt"/>
              </a:rPr>
              <a:t>procedure</a:t>
            </a:r>
          </a:p>
          <a:p>
            <a:pPr>
              <a:lnSpc>
                <a:spcPct val="100000"/>
              </a:lnSpc>
              <a:spcBef>
                <a:spcPct val="0"/>
              </a:spcBef>
              <a:buFontTx/>
              <a:buNone/>
              <a:defRPr/>
            </a:pPr>
            <a:r>
              <a:rPr kumimoji="1" lang="en-US" altLang="ja-JP" sz="1400" dirty="0">
                <a:latin typeface="+mj-lt"/>
              </a:rPr>
              <a:t>0,</a:t>
            </a:r>
            <a:r>
              <a:rPr kumimoji="1" lang="ja-JP" altLang="en-US" sz="1400" dirty="0">
                <a:latin typeface="+mj-lt"/>
              </a:rPr>
              <a:t> </a:t>
            </a:r>
            <a:r>
              <a:rPr kumimoji="1" lang="en-US" altLang="ja-JP" sz="1400" dirty="0">
                <a:latin typeface="+mj-lt"/>
              </a:rPr>
              <a:t>Negotiation between AF and UE.</a:t>
            </a:r>
          </a:p>
          <a:p>
            <a:pPr>
              <a:lnSpc>
                <a:spcPct val="100000"/>
              </a:lnSpc>
              <a:spcBef>
                <a:spcPct val="0"/>
              </a:spcBef>
              <a:buFontTx/>
              <a:buNone/>
              <a:defRPr/>
            </a:pPr>
            <a:r>
              <a:rPr kumimoji="1" lang="ja-JP" altLang="en-US" sz="1400" dirty="0">
                <a:latin typeface="+mj-lt"/>
              </a:rPr>
              <a:t>　  </a:t>
            </a:r>
            <a:r>
              <a:rPr kumimoji="1" lang="en-US" altLang="ja-JP" sz="1400" dirty="0">
                <a:latin typeface="+mj-lt"/>
              </a:rPr>
              <a:t>UE sends UE</a:t>
            </a:r>
            <a:r>
              <a:rPr kumimoji="1" lang="ja-JP" altLang="en-US" sz="1400" dirty="0">
                <a:latin typeface="+mj-lt"/>
              </a:rPr>
              <a:t> </a:t>
            </a:r>
            <a:r>
              <a:rPr kumimoji="1" lang="en-US" altLang="ja-JP" sz="1400" dirty="0">
                <a:latin typeface="+mj-lt"/>
              </a:rPr>
              <a:t>identification(UE IP&amp;DNN&amp;S-NSSAI,</a:t>
            </a:r>
            <a:r>
              <a:rPr kumimoji="1" lang="ja-JP" altLang="en-US" sz="1400" dirty="0">
                <a:latin typeface="+mj-lt"/>
              </a:rPr>
              <a:t> </a:t>
            </a:r>
            <a:r>
              <a:rPr kumimoji="1" lang="en-US" altLang="ja-JP" sz="1400" dirty="0">
                <a:latin typeface="+mj-lt"/>
              </a:rPr>
              <a:t>UE ID)</a:t>
            </a:r>
            <a:r>
              <a:rPr kumimoji="1" lang="ja-JP" altLang="en-US" sz="1400" dirty="0">
                <a:latin typeface="+mj-lt"/>
              </a:rPr>
              <a:t> </a:t>
            </a:r>
            <a:r>
              <a:rPr kumimoji="1" lang="en-US" altLang="ja-JP" sz="1400" dirty="0">
                <a:latin typeface="+mj-lt"/>
              </a:rPr>
              <a:t>to</a:t>
            </a:r>
            <a:r>
              <a:rPr kumimoji="1" lang="ja-JP" altLang="en-US" sz="1400" dirty="0">
                <a:latin typeface="+mj-lt"/>
              </a:rPr>
              <a:t> </a:t>
            </a:r>
            <a:r>
              <a:rPr kumimoji="1" lang="en-US" altLang="ja-JP" sz="1400" dirty="0">
                <a:latin typeface="+mj-lt"/>
              </a:rPr>
              <a:t>AF.</a:t>
            </a:r>
          </a:p>
          <a:p>
            <a:pPr>
              <a:lnSpc>
                <a:spcPct val="100000"/>
              </a:lnSpc>
              <a:spcBef>
                <a:spcPct val="0"/>
              </a:spcBef>
              <a:buFontTx/>
              <a:buNone/>
              <a:defRPr/>
            </a:pPr>
            <a:r>
              <a:rPr kumimoji="1" lang="en-US" altLang="ja-JP" sz="1400" dirty="0">
                <a:latin typeface="+mj-lt"/>
              </a:rPr>
              <a:t>1, AF</a:t>
            </a:r>
            <a:r>
              <a:rPr kumimoji="1" lang="ja-JP" altLang="en-US" sz="1400" dirty="0">
                <a:latin typeface="+mj-lt"/>
              </a:rPr>
              <a:t> </a:t>
            </a:r>
            <a:r>
              <a:rPr kumimoji="1" lang="en-US" altLang="ja-JP" sz="1400" dirty="0">
                <a:latin typeface="+mj-lt"/>
              </a:rPr>
              <a:t>sends</a:t>
            </a:r>
            <a:r>
              <a:rPr kumimoji="1" lang="ja-JP" altLang="en-US" sz="1400" dirty="0">
                <a:latin typeface="+mj-lt"/>
              </a:rPr>
              <a:t> </a:t>
            </a:r>
            <a:r>
              <a:rPr kumimoji="1" lang="en-US" altLang="ja-JP" sz="1400" dirty="0">
                <a:latin typeface="+mj-lt"/>
              </a:rPr>
              <a:t>a source S-NSSAI and an alternative S-NSSAI with </a:t>
            </a:r>
          </a:p>
          <a:p>
            <a:pPr>
              <a:lnSpc>
                <a:spcPct val="100000"/>
              </a:lnSpc>
              <a:spcBef>
                <a:spcPct val="0"/>
              </a:spcBef>
              <a:buFontTx/>
              <a:buNone/>
              <a:defRPr/>
            </a:pPr>
            <a:r>
              <a:rPr kumimoji="1" lang="en-US" altLang="ja-JP" sz="1400" dirty="0">
                <a:latin typeface="+mj-lt"/>
              </a:rPr>
              <a:t>    UE identification and AF ID to</a:t>
            </a:r>
            <a:r>
              <a:rPr kumimoji="1" lang="ja-JP" altLang="en-US" sz="1400" dirty="0">
                <a:latin typeface="+mj-lt"/>
              </a:rPr>
              <a:t> </a:t>
            </a:r>
            <a:r>
              <a:rPr kumimoji="1" lang="en-US" altLang="ja-JP" sz="1400" dirty="0">
                <a:latin typeface="+mj-lt"/>
              </a:rPr>
              <a:t>NEF. </a:t>
            </a:r>
          </a:p>
          <a:p>
            <a:pPr>
              <a:lnSpc>
                <a:spcPct val="100000"/>
              </a:lnSpc>
              <a:spcBef>
                <a:spcPct val="0"/>
              </a:spcBef>
              <a:buFontTx/>
              <a:buNone/>
              <a:defRPr/>
            </a:pPr>
            <a:r>
              <a:rPr kumimoji="1" lang="en-US" altLang="ja-JP" sz="1400" dirty="0">
                <a:latin typeface="+mj-lt"/>
              </a:rPr>
              <a:t>      </a:t>
            </a:r>
            <a:r>
              <a:rPr kumimoji="1" lang="ja-JP" altLang="en-US" sz="1400" dirty="0">
                <a:latin typeface="+mj-lt"/>
              </a:rPr>
              <a:t>・</a:t>
            </a:r>
            <a:r>
              <a:rPr kumimoji="1" lang="en-US" altLang="ja-JP" sz="1400" dirty="0">
                <a:latin typeface="+mj-lt"/>
              </a:rPr>
              <a:t> UE identification</a:t>
            </a:r>
          </a:p>
          <a:p>
            <a:pPr>
              <a:lnSpc>
                <a:spcPct val="100000"/>
              </a:lnSpc>
              <a:spcBef>
                <a:spcPct val="0"/>
              </a:spcBef>
              <a:buFontTx/>
              <a:buNone/>
              <a:defRPr/>
            </a:pPr>
            <a:r>
              <a:rPr kumimoji="1" lang="ja-JP" altLang="en-US" sz="1400" dirty="0">
                <a:latin typeface="+mj-lt"/>
              </a:rPr>
              <a:t>　　 　 </a:t>
            </a:r>
            <a:r>
              <a:rPr kumimoji="1" lang="en-US" altLang="ja-JP" sz="1400" dirty="0">
                <a:latin typeface="+mj-lt"/>
              </a:rPr>
              <a:t>pattern</a:t>
            </a:r>
            <a:r>
              <a:rPr kumimoji="1" lang="ja-JP" altLang="en-US" sz="1400" dirty="0">
                <a:latin typeface="+mj-lt"/>
              </a:rPr>
              <a:t> </a:t>
            </a:r>
            <a:r>
              <a:rPr kumimoji="1" lang="en-US" altLang="ja-JP" sz="1400" dirty="0">
                <a:latin typeface="+mj-lt"/>
              </a:rPr>
              <a:t>a, UE ID </a:t>
            </a:r>
          </a:p>
          <a:p>
            <a:pPr>
              <a:lnSpc>
                <a:spcPct val="100000"/>
              </a:lnSpc>
              <a:spcBef>
                <a:spcPct val="0"/>
              </a:spcBef>
              <a:buFontTx/>
              <a:buNone/>
              <a:defRPr/>
            </a:pPr>
            <a:r>
              <a:rPr kumimoji="1" lang="en-US" altLang="ja-JP" sz="1400" dirty="0">
                <a:latin typeface="+mj-lt"/>
              </a:rPr>
              <a:t>      </a:t>
            </a:r>
            <a:r>
              <a:rPr kumimoji="1" lang="ja-JP" altLang="en-US" sz="1400" dirty="0">
                <a:latin typeface="+mj-lt"/>
              </a:rPr>
              <a:t>　  </a:t>
            </a:r>
            <a:r>
              <a:rPr kumimoji="1" lang="en-US" altLang="ja-JP" sz="1400" dirty="0">
                <a:latin typeface="+mj-lt"/>
              </a:rPr>
              <a:t>pattern</a:t>
            </a:r>
            <a:r>
              <a:rPr kumimoji="1" lang="ja-JP" altLang="en-US" sz="1400" dirty="0">
                <a:latin typeface="+mj-lt"/>
              </a:rPr>
              <a:t> </a:t>
            </a:r>
            <a:r>
              <a:rPr kumimoji="1" lang="en-US" altLang="ja-JP" sz="1400" dirty="0">
                <a:latin typeface="+mj-lt"/>
              </a:rPr>
              <a:t>b, UE IP address &amp; DNN &amp; S-NSSAI</a:t>
            </a:r>
          </a:p>
          <a:p>
            <a:pPr>
              <a:lnSpc>
                <a:spcPct val="100000"/>
              </a:lnSpc>
              <a:spcBef>
                <a:spcPct val="0"/>
              </a:spcBef>
              <a:buFontTx/>
              <a:buNone/>
              <a:defRPr/>
            </a:pPr>
            <a:r>
              <a:rPr kumimoji="1" lang="en-US" altLang="ja-JP" sz="1400" dirty="0">
                <a:latin typeface="+mj-lt"/>
              </a:rPr>
              <a:t>2, NEF</a:t>
            </a:r>
            <a:r>
              <a:rPr kumimoji="1" lang="ja-JP" altLang="en-US" sz="1400" dirty="0">
                <a:latin typeface="+mj-lt"/>
              </a:rPr>
              <a:t>→</a:t>
            </a:r>
            <a:r>
              <a:rPr kumimoji="1" lang="en-US" altLang="ja-JP" sz="1400" dirty="0">
                <a:latin typeface="+mj-lt"/>
              </a:rPr>
              <a:t>PCF</a:t>
            </a:r>
            <a:r>
              <a:rPr kumimoji="1" lang="ja-JP" altLang="en-US" sz="1400" dirty="0">
                <a:latin typeface="+mj-lt"/>
              </a:rPr>
              <a:t>　</a:t>
            </a:r>
            <a:r>
              <a:rPr kumimoji="1" lang="en-US" altLang="ja-JP" sz="1400" dirty="0">
                <a:latin typeface="+mj-lt"/>
              </a:rPr>
              <a:t>NEF</a:t>
            </a:r>
            <a:r>
              <a:rPr kumimoji="1" lang="ja-JP" altLang="en-US" sz="1400" dirty="0">
                <a:latin typeface="+mj-lt"/>
              </a:rPr>
              <a:t> </a:t>
            </a:r>
            <a:r>
              <a:rPr kumimoji="1" lang="en-US" altLang="ja-JP" sz="1400" dirty="0">
                <a:latin typeface="+mj-lt"/>
              </a:rPr>
              <a:t>transfers</a:t>
            </a:r>
            <a:r>
              <a:rPr kumimoji="1" lang="ja-JP" altLang="en-US" sz="1400" dirty="0">
                <a:latin typeface="+mj-lt"/>
              </a:rPr>
              <a:t> </a:t>
            </a:r>
            <a:r>
              <a:rPr kumimoji="1" lang="en-US" altLang="ja-JP" sz="1400" dirty="0">
                <a:latin typeface="+mj-lt"/>
              </a:rPr>
              <a:t>step1</a:t>
            </a:r>
            <a:r>
              <a:rPr kumimoji="1" lang="ja-JP" altLang="en-US" sz="1400" dirty="0">
                <a:latin typeface="+mj-lt"/>
              </a:rPr>
              <a:t> </a:t>
            </a:r>
            <a:r>
              <a:rPr kumimoji="1" lang="en-US" altLang="ja-JP" sz="1400" dirty="0">
                <a:latin typeface="+mj-lt"/>
              </a:rPr>
              <a:t>message</a:t>
            </a:r>
            <a:r>
              <a:rPr kumimoji="1" lang="ja-JP" altLang="en-US" sz="1400" dirty="0">
                <a:latin typeface="+mj-lt"/>
              </a:rPr>
              <a:t> </a:t>
            </a:r>
            <a:r>
              <a:rPr kumimoji="1" lang="en-US" altLang="ja-JP" sz="1400" dirty="0">
                <a:latin typeface="+mj-lt"/>
              </a:rPr>
              <a:t>to</a:t>
            </a:r>
            <a:r>
              <a:rPr kumimoji="1" lang="ja-JP" altLang="en-US" sz="1400" dirty="0">
                <a:latin typeface="+mj-lt"/>
              </a:rPr>
              <a:t> </a:t>
            </a:r>
            <a:r>
              <a:rPr kumimoji="1" lang="en-US" altLang="ja-JP" sz="1400" dirty="0">
                <a:latin typeface="+mj-lt"/>
              </a:rPr>
              <a:t>PCF.</a:t>
            </a:r>
          </a:p>
          <a:p>
            <a:pPr>
              <a:lnSpc>
                <a:spcPct val="100000"/>
              </a:lnSpc>
              <a:spcBef>
                <a:spcPct val="0"/>
              </a:spcBef>
              <a:buFontTx/>
              <a:buNone/>
              <a:defRPr/>
            </a:pPr>
            <a:r>
              <a:rPr kumimoji="1" lang="en-US" altLang="ja-JP" sz="1400" dirty="0">
                <a:latin typeface="+mj-lt"/>
              </a:rPr>
              <a:t>3, PCF checks if the session can be moved from </a:t>
            </a:r>
          </a:p>
          <a:p>
            <a:pPr>
              <a:lnSpc>
                <a:spcPct val="100000"/>
              </a:lnSpc>
              <a:spcBef>
                <a:spcPct val="0"/>
              </a:spcBef>
              <a:buFontTx/>
              <a:buNone/>
              <a:defRPr/>
            </a:pPr>
            <a:r>
              <a:rPr kumimoji="1" lang="en-US" altLang="ja-JP" sz="1400" dirty="0">
                <a:latin typeface="+mj-lt"/>
              </a:rPr>
              <a:t>    the source slice to the alternative slice.</a:t>
            </a:r>
          </a:p>
          <a:p>
            <a:pPr>
              <a:lnSpc>
                <a:spcPct val="100000"/>
              </a:lnSpc>
              <a:spcBef>
                <a:spcPct val="0"/>
              </a:spcBef>
              <a:buFontTx/>
              <a:buNone/>
              <a:defRPr/>
            </a:pPr>
            <a:r>
              <a:rPr kumimoji="1" lang="en-US" altLang="ja-JP" sz="1400" dirty="0">
                <a:latin typeface="+mj-lt"/>
              </a:rPr>
              <a:t>4, PCF notifies AMF of the alternative S-NSSAI</a:t>
            </a:r>
          </a:p>
          <a:p>
            <a:pPr>
              <a:lnSpc>
                <a:spcPct val="100000"/>
              </a:lnSpc>
              <a:spcBef>
                <a:spcPct val="0"/>
              </a:spcBef>
              <a:buFontTx/>
              <a:buNone/>
              <a:defRPr/>
            </a:pPr>
            <a:r>
              <a:rPr kumimoji="1" lang="en-US" altLang="ja-JP" sz="1400" dirty="0">
                <a:latin typeface="+mj-lt"/>
              </a:rPr>
              <a:t>5, </a:t>
            </a:r>
            <a:r>
              <a:rPr lang="en-US" altLang="ja-JP" sz="1400" dirty="0">
                <a:latin typeface="+mj-lt"/>
              </a:rPr>
              <a:t>AM</a:t>
            </a:r>
            <a:r>
              <a:rPr kumimoji="1" lang="en-US" altLang="ja-JP" sz="1400" dirty="0">
                <a:latin typeface="+mj-lt"/>
              </a:rPr>
              <a:t>F determines whether to replace the alternative S-NSSAI.</a:t>
            </a:r>
          </a:p>
          <a:p>
            <a:pPr>
              <a:lnSpc>
                <a:spcPct val="100000"/>
              </a:lnSpc>
              <a:spcBef>
                <a:spcPct val="0"/>
              </a:spcBef>
              <a:buFontTx/>
              <a:buNone/>
              <a:defRPr/>
            </a:pPr>
            <a:r>
              <a:rPr kumimoji="1" lang="en-US" altLang="ja-JP" sz="1400" dirty="0">
                <a:latin typeface="+mj-lt"/>
              </a:rPr>
              <a:t>6-8, AMF, PCF</a:t>
            </a:r>
            <a:r>
              <a:rPr kumimoji="1" lang="ja-JP" altLang="en-US" sz="1400" dirty="0">
                <a:latin typeface="+mj-lt"/>
              </a:rPr>
              <a:t> </a:t>
            </a:r>
            <a:r>
              <a:rPr kumimoji="1" lang="en-US" altLang="ja-JP" sz="1400" dirty="0">
                <a:latin typeface="+mj-lt"/>
              </a:rPr>
              <a:t>and</a:t>
            </a:r>
            <a:r>
              <a:rPr kumimoji="1" lang="ja-JP" altLang="en-US" sz="1400" dirty="0">
                <a:latin typeface="+mj-lt"/>
              </a:rPr>
              <a:t> </a:t>
            </a:r>
            <a:r>
              <a:rPr kumimoji="1" lang="en-US" altLang="ja-JP" sz="1400" dirty="0">
                <a:latin typeface="+mj-lt"/>
              </a:rPr>
              <a:t>NEF reply to AF whether the session can be   </a:t>
            </a:r>
          </a:p>
          <a:p>
            <a:pPr>
              <a:lnSpc>
                <a:spcPct val="100000"/>
              </a:lnSpc>
              <a:spcBef>
                <a:spcPct val="0"/>
              </a:spcBef>
              <a:buFontTx/>
              <a:buNone/>
              <a:defRPr/>
            </a:pPr>
            <a:r>
              <a:rPr kumimoji="1" lang="en-US" altLang="ja-JP" sz="1400" dirty="0">
                <a:latin typeface="+mj-lt"/>
              </a:rPr>
              <a:t>       moved or not. </a:t>
            </a:r>
          </a:p>
          <a:p>
            <a:pPr>
              <a:lnSpc>
                <a:spcPct val="100000"/>
              </a:lnSpc>
              <a:spcBef>
                <a:spcPct val="0"/>
              </a:spcBef>
              <a:buFontTx/>
              <a:buNone/>
              <a:defRPr/>
            </a:pPr>
            <a:endParaRPr kumimoji="1" lang="en-US" altLang="ja-JP" sz="1400" dirty="0">
              <a:latin typeface="+mj-lt"/>
            </a:endParaRPr>
          </a:p>
          <a:p>
            <a:pPr>
              <a:lnSpc>
                <a:spcPct val="100000"/>
              </a:lnSpc>
              <a:spcBef>
                <a:spcPct val="0"/>
              </a:spcBef>
              <a:buFontTx/>
              <a:buNone/>
              <a:defRPr/>
            </a:pPr>
            <a:r>
              <a:rPr kumimoji="1" lang="en-US" altLang="ja-JP" sz="1400" dirty="0">
                <a:latin typeface="+mj-lt"/>
              </a:rPr>
              <a:t> Then, step1h of “UE or network requested PDU Session Modification (non-roaming and roaming with local breakout)” is </a:t>
            </a:r>
            <a:r>
              <a:rPr kumimoji="1" lang="en-US" altLang="ja-JP" sz="1400" dirty="0" err="1">
                <a:latin typeface="+mj-lt"/>
              </a:rPr>
              <a:t>excuted</a:t>
            </a:r>
            <a:r>
              <a:rPr kumimoji="1" lang="en-US" altLang="ja-JP" sz="1400" dirty="0">
                <a:latin typeface="+mj-lt"/>
              </a:rPr>
              <a:t>.</a:t>
            </a:r>
          </a:p>
        </p:txBody>
      </p:sp>
      <p:sp>
        <p:nvSpPr>
          <p:cNvPr id="40" name="テキスト ボックス 39">
            <a:extLst>
              <a:ext uri="{FF2B5EF4-FFF2-40B4-BE49-F238E27FC236}">
                <a16:creationId xmlns:a16="http://schemas.microsoft.com/office/drawing/2014/main" id="{861B4744-29F3-41A5-B2AE-B65860411325}"/>
              </a:ext>
            </a:extLst>
          </p:cNvPr>
          <p:cNvSpPr txBox="1"/>
          <p:nvPr/>
        </p:nvSpPr>
        <p:spPr>
          <a:xfrm>
            <a:off x="2981325" y="3303588"/>
            <a:ext cx="1630363" cy="708025"/>
          </a:xfrm>
          <a:prstGeom prst="rect">
            <a:avLst/>
          </a:prstGeom>
          <a:noFill/>
        </p:spPr>
        <p:txBody>
          <a:bodyPr wrap="none">
            <a:spAutoFit/>
          </a:bodyPr>
          <a:lstStyle/>
          <a:p>
            <a:pPr>
              <a:defRPr/>
            </a:pPr>
            <a:r>
              <a:rPr kumimoji="1" lang="en-US" altLang="ja-JP" sz="1000" dirty="0">
                <a:latin typeface="+mj-lt"/>
              </a:rPr>
              <a:t>Step2.Npcf_</a:t>
            </a:r>
            <a:r>
              <a:rPr lang="en-US" altLang="ja-JP" sz="1000" dirty="0">
                <a:latin typeface="+mj-lt"/>
              </a:rPr>
              <a:t>new</a:t>
            </a:r>
            <a:r>
              <a:rPr lang="ja-JP" altLang="en-US" sz="1000" dirty="0">
                <a:latin typeface="+mj-lt"/>
              </a:rPr>
              <a:t> </a:t>
            </a:r>
            <a:r>
              <a:rPr kumimoji="1" lang="en-US" altLang="ja-JP" sz="1000" dirty="0">
                <a:latin typeface="+mj-lt"/>
              </a:rPr>
              <a:t>API service</a:t>
            </a:r>
          </a:p>
          <a:p>
            <a:pPr marL="171450" indent="-171450">
              <a:buFontTx/>
              <a:buChar char="-"/>
              <a:defRPr/>
            </a:pPr>
            <a:r>
              <a:rPr kumimoji="1" lang="en-US" altLang="ja-JP" sz="1000" dirty="0">
                <a:latin typeface="+mj-lt"/>
              </a:rPr>
              <a:t>UE identification</a:t>
            </a:r>
          </a:p>
          <a:p>
            <a:pPr marL="171450" indent="-171450">
              <a:buFontTx/>
              <a:buChar char="-"/>
              <a:defRPr/>
            </a:pPr>
            <a:r>
              <a:rPr lang="en-US" altLang="ja-JP" sz="1000" dirty="0">
                <a:latin typeface="+mj-lt"/>
              </a:rPr>
              <a:t>Source</a:t>
            </a:r>
            <a:r>
              <a:rPr lang="ja-JP" altLang="en-US" sz="1000" dirty="0">
                <a:latin typeface="+mj-lt"/>
              </a:rPr>
              <a:t> </a:t>
            </a:r>
            <a:r>
              <a:rPr lang="en-US" altLang="ja-JP" sz="1000" dirty="0">
                <a:latin typeface="+mj-lt"/>
              </a:rPr>
              <a:t>S-NSSAI</a:t>
            </a:r>
          </a:p>
          <a:p>
            <a:pPr marL="171450" indent="-171450">
              <a:buFontTx/>
              <a:buChar char="-"/>
              <a:defRPr/>
            </a:pPr>
            <a:r>
              <a:rPr lang="en-US" altLang="ja-JP" sz="1000" dirty="0">
                <a:latin typeface="+mj-lt"/>
              </a:rPr>
              <a:t>Alternative</a:t>
            </a:r>
            <a:r>
              <a:rPr lang="ja-JP" altLang="en-US" sz="1000" dirty="0">
                <a:latin typeface="+mj-lt"/>
              </a:rPr>
              <a:t> </a:t>
            </a:r>
            <a:r>
              <a:rPr lang="en-US" altLang="ja-JP" sz="1000" dirty="0">
                <a:latin typeface="+mj-lt"/>
              </a:rPr>
              <a:t>S-NSSAI</a:t>
            </a:r>
          </a:p>
        </p:txBody>
      </p:sp>
      <p:sp>
        <p:nvSpPr>
          <p:cNvPr id="12313" name="テキスト ボックス 40">
            <a:extLst>
              <a:ext uri="{FF2B5EF4-FFF2-40B4-BE49-F238E27FC236}">
                <a16:creationId xmlns:a16="http://schemas.microsoft.com/office/drawing/2014/main" id="{E4B6E044-C2D6-4827-8BED-6F698DA3B13B}"/>
              </a:ext>
            </a:extLst>
          </p:cNvPr>
          <p:cNvSpPr txBox="1">
            <a:spLocks noChangeArrowheads="1"/>
          </p:cNvSpPr>
          <p:nvPr/>
        </p:nvSpPr>
        <p:spPr bwMode="auto">
          <a:xfrm>
            <a:off x="1492250" y="3968750"/>
            <a:ext cx="3498850" cy="554038"/>
          </a:xfrm>
          <a:prstGeom prst="rect">
            <a:avLst/>
          </a:prstGeom>
          <a:solidFill>
            <a:schemeClr val="bg1"/>
          </a:solidFill>
          <a:ln w="9525">
            <a:solidFill>
              <a:schemeClr val="tx1"/>
            </a:solidFill>
            <a:miter lim="800000"/>
            <a:headEnd/>
            <a:tailEnd/>
          </a:ln>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000" dirty="0">
                <a:latin typeface="+mj-lt"/>
              </a:rPr>
              <a:t>Step3. PCF </a:t>
            </a:r>
            <a:r>
              <a:rPr lang="en-US" altLang="ja-JP" sz="1000" dirty="0">
                <a:latin typeface="+mj-lt"/>
              </a:rPr>
              <a:t>checks</a:t>
            </a:r>
            <a:endParaRPr kumimoji="1" lang="en-US" altLang="ja-JP" sz="1000" dirty="0">
              <a:latin typeface="+mj-lt"/>
            </a:endParaRPr>
          </a:p>
          <a:p>
            <a:pPr>
              <a:lnSpc>
                <a:spcPct val="100000"/>
              </a:lnSpc>
              <a:spcBef>
                <a:spcPct val="0"/>
              </a:spcBef>
              <a:buFontTx/>
              <a:buNone/>
              <a:defRPr/>
            </a:pPr>
            <a:r>
              <a:rPr kumimoji="1" lang="ja-JP" altLang="en-US" sz="1000" dirty="0">
                <a:latin typeface="+mj-lt"/>
              </a:rPr>
              <a:t>・</a:t>
            </a:r>
            <a:r>
              <a:rPr kumimoji="1" lang="en-US" altLang="ja-JP" sz="1000" dirty="0">
                <a:latin typeface="+mj-lt"/>
              </a:rPr>
              <a:t>Whether UE has a session for the source S-NSSAI.</a:t>
            </a:r>
          </a:p>
          <a:p>
            <a:pPr>
              <a:lnSpc>
                <a:spcPct val="100000"/>
              </a:lnSpc>
              <a:spcBef>
                <a:spcPct val="0"/>
              </a:spcBef>
              <a:buFontTx/>
              <a:buNone/>
              <a:defRPr/>
            </a:pPr>
            <a:r>
              <a:rPr lang="ja-JP" altLang="en-US" sz="1000" dirty="0">
                <a:latin typeface="+mj-lt"/>
              </a:rPr>
              <a:t>・</a:t>
            </a:r>
            <a:r>
              <a:rPr lang="en-US" altLang="ja-JP" sz="1000" dirty="0">
                <a:latin typeface="+mj-lt"/>
              </a:rPr>
              <a:t>Whether</a:t>
            </a:r>
            <a:r>
              <a:rPr lang="ja-JP" altLang="en-US" sz="1000" dirty="0">
                <a:latin typeface="+mj-lt"/>
              </a:rPr>
              <a:t> </a:t>
            </a:r>
            <a:r>
              <a:rPr lang="en-US" altLang="ja-JP" sz="1000" dirty="0">
                <a:latin typeface="+mj-lt"/>
              </a:rPr>
              <a:t>alternative</a:t>
            </a:r>
            <a:r>
              <a:rPr lang="ja-JP" altLang="en-US" sz="1000" dirty="0">
                <a:latin typeface="+mj-lt"/>
              </a:rPr>
              <a:t> </a:t>
            </a:r>
            <a:r>
              <a:rPr lang="en-US" altLang="ja-JP" sz="1000" dirty="0">
                <a:latin typeface="+mj-lt"/>
              </a:rPr>
              <a:t>slice</a:t>
            </a:r>
            <a:r>
              <a:rPr lang="ja-JP" altLang="en-US" sz="1000" dirty="0">
                <a:latin typeface="+mj-lt"/>
              </a:rPr>
              <a:t> </a:t>
            </a:r>
            <a:r>
              <a:rPr lang="en-US" altLang="ja-JP" sz="1000" dirty="0">
                <a:latin typeface="+mj-lt"/>
              </a:rPr>
              <a:t>is available</a:t>
            </a:r>
            <a:endParaRPr kumimoji="1" lang="ja-JP" altLang="en-US" sz="1000" dirty="0">
              <a:latin typeface="+mj-lt"/>
            </a:endParaRPr>
          </a:p>
        </p:txBody>
      </p:sp>
      <p:sp>
        <p:nvSpPr>
          <p:cNvPr id="12314" name="テキスト ボックス 41">
            <a:extLst>
              <a:ext uri="{FF2B5EF4-FFF2-40B4-BE49-F238E27FC236}">
                <a16:creationId xmlns:a16="http://schemas.microsoft.com/office/drawing/2014/main" id="{A43BDC23-E898-4EE8-9097-450A88F1BB17}"/>
              </a:ext>
            </a:extLst>
          </p:cNvPr>
          <p:cNvSpPr txBox="1">
            <a:spLocks noChangeArrowheads="1"/>
          </p:cNvSpPr>
          <p:nvPr/>
        </p:nvSpPr>
        <p:spPr bwMode="auto">
          <a:xfrm>
            <a:off x="371475" y="5318125"/>
            <a:ext cx="2532063" cy="400050"/>
          </a:xfrm>
          <a:prstGeom prst="rect">
            <a:avLst/>
          </a:prstGeom>
          <a:solidFill>
            <a:schemeClr val="bg1"/>
          </a:solidFill>
          <a:ln w="9525">
            <a:solidFill>
              <a:schemeClr val="tx1"/>
            </a:solidFill>
            <a:miter lim="800000"/>
            <a:headEnd/>
            <a:tailEnd/>
          </a:ln>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000" dirty="0">
                <a:latin typeface="+mj-lt"/>
              </a:rPr>
              <a:t>Step5. </a:t>
            </a:r>
            <a:r>
              <a:rPr lang="en-US" altLang="ja-JP" sz="1000" dirty="0">
                <a:latin typeface="+mj-lt"/>
              </a:rPr>
              <a:t>AM</a:t>
            </a:r>
            <a:r>
              <a:rPr kumimoji="1" lang="en-US" altLang="ja-JP" sz="1000" dirty="0">
                <a:latin typeface="+mj-lt"/>
              </a:rPr>
              <a:t>F determines </a:t>
            </a:r>
          </a:p>
          <a:p>
            <a:pPr>
              <a:lnSpc>
                <a:spcPct val="100000"/>
              </a:lnSpc>
              <a:spcBef>
                <a:spcPct val="0"/>
              </a:spcBef>
              <a:buFontTx/>
              <a:buNone/>
              <a:defRPr/>
            </a:pPr>
            <a:r>
              <a:rPr lang="ja-JP" altLang="en-US" sz="1000" dirty="0">
                <a:latin typeface="+mj-lt"/>
              </a:rPr>
              <a:t>・</a:t>
            </a:r>
            <a:r>
              <a:rPr kumimoji="1" lang="en-US" altLang="ja-JP" sz="1000" dirty="0">
                <a:latin typeface="+mj-lt"/>
              </a:rPr>
              <a:t>Whether a session can be moved.</a:t>
            </a:r>
          </a:p>
        </p:txBody>
      </p:sp>
      <p:cxnSp>
        <p:nvCxnSpPr>
          <p:cNvPr id="43" name="直線矢印コネクタ 42">
            <a:extLst>
              <a:ext uri="{FF2B5EF4-FFF2-40B4-BE49-F238E27FC236}">
                <a16:creationId xmlns:a16="http://schemas.microsoft.com/office/drawing/2014/main" id="{DD5E120F-B7AA-4A57-A4EE-E7EE9ABBDE2F}"/>
              </a:ext>
            </a:extLst>
          </p:cNvPr>
          <p:cNvCxnSpPr>
            <a:cxnSpLocks/>
          </p:cNvCxnSpPr>
          <p:nvPr/>
        </p:nvCxnSpPr>
        <p:spPr>
          <a:xfrm>
            <a:off x="1560513" y="5781675"/>
            <a:ext cx="13779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316" name="テキスト ボックス 43">
            <a:extLst>
              <a:ext uri="{FF2B5EF4-FFF2-40B4-BE49-F238E27FC236}">
                <a16:creationId xmlns:a16="http://schemas.microsoft.com/office/drawing/2014/main" id="{AA3ECFA9-F170-42D0-8F1F-B83399343B0F}"/>
              </a:ext>
            </a:extLst>
          </p:cNvPr>
          <p:cNvSpPr txBox="1">
            <a:spLocks noChangeArrowheads="1"/>
          </p:cNvSpPr>
          <p:nvPr/>
        </p:nvSpPr>
        <p:spPr bwMode="auto">
          <a:xfrm>
            <a:off x="2978150" y="5894388"/>
            <a:ext cx="2395538" cy="400050"/>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en-US" altLang="ja-JP" sz="1000" dirty="0">
                <a:latin typeface="+mj-lt"/>
              </a:rPr>
              <a:t>Step6,7,8. </a:t>
            </a:r>
            <a:r>
              <a:rPr lang="en-US" altLang="ja-JP" sz="1000" dirty="0">
                <a:latin typeface="+mj-lt"/>
              </a:rPr>
              <a:t>response</a:t>
            </a:r>
          </a:p>
          <a:p>
            <a:pPr>
              <a:lnSpc>
                <a:spcPct val="100000"/>
              </a:lnSpc>
              <a:spcBef>
                <a:spcPct val="0"/>
              </a:spcBef>
              <a:buFontTx/>
              <a:buNone/>
              <a:defRPr/>
            </a:pPr>
            <a:r>
              <a:rPr kumimoji="1" lang="ja-JP" altLang="en-US" sz="1000" dirty="0">
                <a:latin typeface="+mj-lt"/>
              </a:rPr>
              <a:t> </a:t>
            </a:r>
            <a:r>
              <a:rPr lang="en-US" altLang="ja-JP" sz="1000" dirty="0">
                <a:latin typeface="+mj-lt"/>
              </a:rPr>
              <a:t>whether the session can be moved or not.</a:t>
            </a:r>
            <a:endParaRPr kumimoji="1" lang="en-US" altLang="ja-JP" sz="1000" dirty="0">
              <a:latin typeface="+mj-lt"/>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a:extLst>
              <a:ext uri="{FF2B5EF4-FFF2-40B4-BE49-F238E27FC236}">
                <a16:creationId xmlns:a16="http://schemas.microsoft.com/office/drawing/2014/main" id="{FA574FED-5497-458A-8D27-AB948574B973}"/>
              </a:ext>
            </a:extLst>
          </p:cNvPr>
          <p:cNvSpPr>
            <a:spLocks noGrp="1"/>
          </p:cNvSpPr>
          <p:nvPr>
            <p:ph type="ctrTitle"/>
          </p:nvPr>
        </p:nvSpPr>
        <p:spPr>
          <a:xfrm>
            <a:off x="868363" y="2752725"/>
            <a:ext cx="10753725" cy="1349375"/>
          </a:xfrm>
        </p:spPr>
        <p:txBody>
          <a:bodyPr/>
          <a:lstStyle/>
          <a:p>
            <a:r>
              <a:rPr lang="en-US" altLang="ja-JP">
                <a:latin typeface="Calibri Light" panose="020F0302020204030204" pitchFamily="34" charset="0"/>
                <a:ea typeface="ＭＳ Ｐゴシック" panose="020B0600070205080204" pitchFamily="50" charset="-128"/>
              </a:rPr>
              <a:t>Appendix</a:t>
            </a:r>
            <a:endParaRPr lang="ja-JP" altLang="en-US">
              <a:latin typeface="Calibri Light" panose="020F0302020204030204" pitchFamily="34" charset="0"/>
              <a:ea typeface="ＭＳ Ｐゴシック" panose="020B0600070205080204" pitchFamily="50" charset="-128"/>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2">
            <a:extLst>
              <a:ext uri="{FF2B5EF4-FFF2-40B4-BE49-F238E27FC236}">
                <a16:creationId xmlns:a16="http://schemas.microsoft.com/office/drawing/2014/main" id="{7F80CD0F-324B-46DF-8FA0-51FD276F0721}"/>
              </a:ext>
            </a:extLst>
          </p:cNvPr>
          <p:cNvSpPr>
            <a:spLocks noGrp="1"/>
          </p:cNvSpPr>
          <p:nvPr>
            <p:ph type="title"/>
          </p:nvPr>
        </p:nvSpPr>
        <p:spPr>
          <a:xfrm>
            <a:off x="314325" y="620713"/>
            <a:ext cx="11037888" cy="758825"/>
          </a:xfrm>
        </p:spPr>
        <p:txBody>
          <a:bodyPr/>
          <a:lstStyle/>
          <a:p>
            <a:r>
              <a:rPr lang="en-US" altLang="ja-JP" sz="3600">
                <a:latin typeface="Calibri Light" panose="020F0302020204030204" pitchFamily="34" charset="0"/>
                <a:ea typeface="ＭＳ Ｐゴシック" panose="020B0600070205080204" pitchFamily="50" charset="-128"/>
              </a:rPr>
              <a:t>Appendix</a:t>
            </a:r>
            <a:r>
              <a:rPr lang="ja-JP" altLang="en-US" sz="3600">
                <a:latin typeface="Calibri Light" panose="020F0302020204030204" pitchFamily="34" charset="0"/>
                <a:ea typeface="ＭＳ Ｐゴシック" panose="020B0600070205080204" pitchFamily="50" charset="-128"/>
              </a:rPr>
              <a:t>①</a:t>
            </a:r>
          </a:p>
        </p:txBody>
      </p:sp>
      <p:cxnSp>
        <p:nvCxnSpPr>
          <p:cNvPr id="8" name="直線コネクタ 7">
            <a:extLst>
              <a:ext uri="{FF2B5EF4-FFF2-40B4-BE49-F238E27FC236}">
                <a16:creationId xmlns:a16="http://schemas.microsoft.com/office/drawing/2014/main" id="{1ABCC6C5-A40C-4306-A43E-73A0040831A3}"/>
              </a:ext>
            </a:extLst>
          </p:cNvPr>
          <p:cNvCxnSpPr>
            <a:cxnSpLocks/>
          </p:cNvCxnSpPr>
          <p:nvPr/>
        </p:nvCxnSpPr>
        <p:spPr>
          <a:xfrm>
            <a:off x="6096000" y="1560513"/>
            <a:ext cx="0" cy="5226050"/>
          </a:xfrm>
          <a:prstGeom prst="line">
            <a:avLst/>
          </a:prstGeom>
        </p:spPr>
        <p:style>
          <a:lnRef idx="1">
            <a:schemeClr val="accent1"/>
          </a:lnRef>
          <a:fillRef idx="0">
            <a:schemeClr val="accent1"/>
          </a:fillRef>
          <a:effectRef idx="0">
            <a:schemeClr val="accent1"/>
          </a:effectRef>
          <a:fontRef idx="minor">
            <a:schemeClr val="tx1"/>
          </a:fontRef>
        </p:style>
      </p:cxnSp>
      <p:sp>
        <p:nvSpPr>
          <p:cNvPr id="13317" name="テキスト ボックス 22">
            <a:extLst>
              <a:ext uri="{FF2B5EF4-FFF2-40B4-BE49-F238E27FC236}">
                <a16:creationId xmlns:a16="http://schemas.microsoft.com/office/drawing/2014/main" id="{66BA8BD0-D416-4B77-BE84-D9F987CF01A0}"/>
              </a:ext>
            </a:extLst>
          </p:cNvPr>
          <p:cNvSpPr txBox="1">
            <a:spLocks noChangeArrowheads="1"/>
          </p:cNvSpPr>
          <p:nvPr/>
        </p:nvSpPr>
        <p:spPr bwMode="auto">
          <a:xfrm>
            <a:off x="6251575" y="2087563"/>
            <a:ext cx="3103563" cy="369887"/>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800" dirty="0">
                <a:latin typeface="+mj-lt"/>
              </a:rPr>
              <a:t>■</a:t>
            </a:r>
            <a:r>
              <a:rPr kumimoji="1" lang="en-US" altLang="ja-JP" sz="1800" dirty="0">
                <a:latin typeface="+mj-lt"/>
              </a:rPr>
              <a:t>Update URSP triggered by AF</a:t>
            </a:r>
            <a:endParaRPr kumimoji="1" lang="ja-JP" altLang="en-US" sz="1800" dirty="0">
              <a:latin typeface="+mj-lt"/>
            </a:endParaRPr>
          </a:p>
        </p:txBody>
      </p:sp>
      <p:sp>
        <p:nvSpPr>
          <p:cNvPr id="13318" name="テキスト ボックス 53">
            <a:extLst>
              <a:ext uri="{FF2B5EF4-FFF2-40B4-BE49-F238E27FC236}">
                <a16:creationId xmlns:a16="http://schemas.microsoft.com/office/drawing/2014/main" id="{9A0D4FBD-A7CB-4CF0-A9B1-12C0412653ED}"/>
              </a:ext>
            </a:extLst>
          </p:cNvPr>
          <p:cNvSpPr txBox="1">
            <a:spLocks noChangeArrowheads="1"/>
          </p:cNvSpPr>
          <p:nvPr/>
        </p:nvSpPr>
        <p:spPr bwMode="auto">
          <a:xfrm>
            <a:off x="119063" y="2146300"/>
            <a:ext cx="1776412" cy="400050"/>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800" dirty="0">
                <a:latin typeface="Arial" panose="020B0604020202020204" pitchFamily="34" charset="0"/>
              </a:rPr>
              <a:t>■</a:t>
            </a:r>
            <a:r>
              <a:rPr kumimoji="1" lang="en-US" altLang="ja-JP" sz="2000" dirty="0">
                <a:latin typeface="+mj-lt"/>
              </a:rPr>
              <a:t>This proposal</a:t>
            </a:r>
            <a:endParaRPr kumimoji="1" lang="ja-JP" altLang="en-US" sz="2000" dirty="0">
              <a:latin typeface="+mj-lt"/>
            </a:endParaRPr>
          </a:p>
        </p:txBody>
      </p:sp>
      <p:sp>
        <p:nvSpPr>
          <p:cNvPr id="56" name="フローチャート: データ 55">
            <a:extLst>
              <a:ext uri="{FF2B5EF4-FFF2-40B4-BE49-F238E27FC236}">
                <a16:creationId xmlns:a16="http://schemas.microsoft.com/office/drawing/2014/main" id="{834CBB6B-6034-4EFC-B099-813397DAEA3F}"/>
              </a:ext>
            </a:extLst>
          </p:cNvPr>
          <p:cNvSpPr/>
          <p:nvPr/>
        </p:nvSpPr>
        <p:spPr>
          <a:xfrm>
            <a:off x="9480550" y="3963988"/>
            <a:ext cx="2133600" cy="706437"/>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pic>
        <p:nvPicPr>
          <p:cNvPr id="15367" name="Picture 2">
            <a:extLst>
              <a:ext uri="{FF2B5EF4-FFF2-40B4-BE49-F238E27FC236}">
                <a16:creationId xmlns:a16="http://schemas.microsoft.com/office/drawing/2014/main" id="{B4AF2314-8E9E-4C68-A515-3779A0D5372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37388" y="3957638"/>
            <a:ext cx="434975"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8" name="正方形/長方形 57">
            <a:extLst>
              <a:ext uri="{FF2B5EF4-FFF2-40B4-BE49-F238E27FC236}">
                <a16:creationId xmlns:a16="http://schemas.microsoft.com/office/drawing/2014/main" id="{318AEF4B-6CD6-49FE-BEE6-C9E97BEE91D3}"/>
              </a:ext>
            </a:extLst>
          </p:cNvPr>
          <p:cNvSpPr/>
          <p:nvPr/>
        </p:nvSpPr>
        <p:spPr>
          <a:xfrm>
            <a:off x="7102475" y="4159250"/>
            <a:ext cx="201613" cy="398463"/>
          </a:xfrm>
          <a:prstGeom prst="rect">
            <a:avLst/>
          </a:prstGeom>
          <a:solidFill>
            <a:sysClr val="window" lastClr="FFFFFF"/>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59" name="テキスト ボックス 58">
            <a:extLst>
              <a:ext uri="{FF2B5EF4-FFF2-40B4-BE49-F238E27FC236}">
                <a16:creationId xmlns:a16="http://schemas.microsoft.com/office/drawing/2014/main" id="{1700A4B8-C96E-494C-9074-DB2201B24646}"/>
              </a:ext>
            </a:extLst>
          </p:cNvPr>
          <p:cNvSpPr txBox="1"/>
          <p:nvPr/>
        </p:nvSpPr>
        <p:spPr>
          <a:xfrm>
            <a:off x="10161588" y="4054475"/>
            <a:ext cx="771525" cy="503238"/>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#1</a:t>
            </a:r>
          </a:p>
          <a:p>
            <a:pPr algn="ctr" defTabSz="1625519">
              <a:defRPr/>
            </a:pPr>
            <a:r>
              <a:rPr lang="en-US" altLang="ja-JP" sz="1333" b="1" dirty="0">
                <a:solidFill>
                  <a:srgbClr val="262626"/>
                </a:solidFill>
                <a:latin typeface="+mj-lt"/>
                <a:ea typeface="メイリオ"/>
              </a:rPr>
              <a:t>(Default)</a:t>
            </a:r>
            <a:endParaRPr lang="ja-JP" altLang="en-US" sz="1333" b="1" dirty="0">
              <a:solidFill>
                <a:srgbClr val="262626"/>
              </a:solidFill>
              <a:latin typeface="+mj-lt"/>
              <a:ea typeface="メイリオ"/>
            </a:endParaRPr>
          </a:p>
        </p:txBody>
      </p:sp>
      <p:cxnSp>
        <p:nvCxnSpPr>
          <p:cNvPr id="60" name="直線矢印コネクタ 59">
            <a:extLst>
              <a:ext uri="{FF2B5EF4-FFF2-40B4-BE49-F238E27FC236}">
                <a16:creationId xmlns:a16="http://schemas.microsoft.com/office/drawing/2014/main" id="{217111A4-A0FD-4D27-A08A-C46E048B9D37}"/>
              </a:ext>
            </a:extLst>
          </p:cNvPr>
          <p:cNvCxnSpPr>
            <a:cxnSpLocks/>
            <a:stCxn id="56" idx="2"/>
            <a:endCxn id="15367" idx="3"/>
          </p:cNvCxnSpPr>
          <p:nvPr/>
        </p:nvCxnSpPr>
        <p:spPr>
          <a:xfrm flipH="1" flipV="1">
            <a:off x="7472363" y="4310063"/>
            <a:ext cx="2222500" cy="79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1" name="スクロール: 縦 60">
            <a:extLst>
              <a:ext uri="{FF2B5EF4-FFF2-40B4-BE49-F238E27FC236}">
                <a16:creationId xmlns:a16="http://schemas.microsoft.com/office/drawing/2014/main" id="{A8755117-BF0B-4B24-9FDA-148D46B74B13}"/>
              </a:ext>
            </a:extLst>
          </p:cNvPr>
          <p:cNvSpPr/>
          <p:nvPr/>
        </p:nvSpPr>
        <p:spPr>
          <a:xfrm>
            <a:off x="8061325" y="3933825"/>
            <a:ext cx="1117600" cy="803275"/>
          </a:xfrm>
          <a:prstGeom prst="verticalScroll">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625519">
              <a:defRPr/>
            </a:pPr>
            <a:r>
              <a:rPr lang="en-US" altLang="ja-JP" sz="1600" kern="0" dirty="0">
                <a:solidFill>
                  <a:srgbClr val="262626"/>
                </a:solidFill>
                <a:latin typeface="+mj-lt"/>
                <a:ea typeface="Meiryo UI"/>
              </a:rPr>
              <a:t>New</a:t>
            </a:r>
          </a:p>
          <a:p>
            <a:pPr algn="ctr" defTabSz="1625519">
              <a:defRPr/>
            </a:pPr>
            <a:r>
              <a:rPr lang="en-US" altLang="ja-JP" sz="1600" kern="0" dirty="0">
                <a:solidFill>
                  <a:srgbClr val="262626"/>
                </a:solidFill>
                <a:latin typeface="+mj-lt"/>
                <a:ea typeface="Meiryo UI"/>
              </a:rPr>
              <a:t>URSP</a:t>
            </a:r>
          </a:p>
          <a:p>
            <a:pPr algn="ctr" defTabSz="1625519">
              <a:defRPr/>
            </a:pPr>
            <a:r>
              <a:rPr lang="en-US" altLang="ja-JP" sz="1600" kern="0" dirty="0">
                <a:solidFill>
                  <a:srgbClr val="262626"/>
                </a:solidFill>
                <a:latin typeface="+mj-lt"/>
                <a:ea typeface="Meiryo UI"/>
              </a:rPr>
              <a:t>rule</a:t>
            </a:r>
            <a:endParaRPr lang="ja-JP" altLang="en-US" sz="1600" kern="0" dirty="0">
              <a:solidFill>
                <a:srgbClr val="262626"/>
              </a:solidFill>
              <a:latin typeface="+mj-lt"/>
              <a:ea typeface="Meiryo UI"/>
            </a:endParaRPr>
          </a:p>
        </p:txBody>
      </p:sp>
      <p:sp>
        <p:nvSpPr>
          <p:cNvPr id="13325" name="テキスト ボックス 61">
            <a:extLst>
              <a:ext uri="{FF2B5EF4-FFF2-40B4-BE49-F238E27FC236}">
                <a16:creationId xmlns:a16="http://schemas.microsoft.com/office/drawing/2014/main" id="{FC64D041-4F4E-4A95-8499-E7129A214C6D}"/>
              </a:ext>
            </a:extLst>
          </p:cNvPr>
          <p:cNvSpPr txBox="1">
            <a:spLocks noChangeArrowheads="1"/>
          </p:cNvSpPr>
          <p:nvPr/>
        </p:nvSpPr>
        <p:spPr bwMode="auto">
          <a:xfrm>
            <a:off x="6435725" y="3494088"/>
            <a:ext cx="3708400" cy="369887"/>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800" dirty="0">
                <a:latin typeface="+mj-lt"/>
              </a:rPr>
              <a:t>②</a:t>
            </a:r>
            <a:r>
              <a:rPr kumimoji="1" lang="en-US" altLang="ja-JP" sz="1800" dirty="0">
                <a:latin typeface="+mj-lt"/>
              </a:rPr>
              <a:t>UE configuration Update procedure</a:t>
            </a:r>
            <a:endParaRPr kumimoji="1" lang="ja-JP" altLang="en-US" sz="1800" dirty="0">
              <a:latin typeface="+mj-lt"/>
            </a:endParaRPr>
          </a:p>
        </p:txBody>
      </p:sp>
      <p:pic>
        <p:nvPicPr>
          <p:cNvPr id="15373" name="Picture 2">
            <a:extLst>
              <a:ext uri="{FF2B5EF4-FFF2-40B4-BE49-F238E27FC236}">
                <a16:creationId xmlns:a16="http://schemas.microsoft.com/office/drawing/2014/main" id="{203A8C2C-010B-4868-80AD-21C99217378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58025" y="5162550"/>
            <a:ext cx="434975" cy="706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 name="正方形/長方形 64">
            <a:extLst>
              <a:ext uri="{FF2B5EF4-FFF2-40B4-BE49-F238E27FC236}">
                <a16:creationId xmlns:a16="http://schemas.microsoft.com/office/drawing/2014/main" id="{4035339B-23DD-4227-9180-C6E0FDD95BDA}"/>
              </a:ext>
            </a:extLst>
          </p:cNvPr>
          <p:cNvSpPr/>
          <p:nvPr/>
        </p:nvSpPr>
        <p:spPr>
          <a:xfrm>
            <a:off x="7123113" y="5364163"/>
            <a:ext cx="201612" cy="400050"/>
          </a:xfrm>
          <a:prstGeom prst="rect">
            <a:avLst/>
          </a:prstGeom>
          <a:solidFill>
            <a:sysClr val="window" lastClr="FFFFFF"/>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13328" name="テキスト ボックス 68">
            <a:extLst>
              <a:ext uri="{FF2B5EF4-FFF2-40B4-BE49-F238E27FC236}">
                <a16:creationId xmlns:a16="http://schemas.microsoft.com/office/drawing/2014/main" id="{8D5E7698-FE87-4E73-8FA7-2C89AC3A65D5}"/>
              </a:ext>
            </a:extLst>
          </p:cNvPr>
          <p:cNvSpPr txBox="1">
            <a:spLocks noChangeArrowheads="1"/>
          </p:cNvSpPr>
          <p:nvPr/>
        </p:nvSpPr>
        <p:spPr bwMode="auto">
          <a:xfrm>
            <a:off x="6435725" y="4764088"/>
            <a:ext cx="3951288" cy="368300"/>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800" dirty="0">
                <a:latin typeface="+mj-lt"/>
              </a:rPr>
              <a:t>③</a:t>
            </a:r>
            <a:r>
              <a:rPr kumimoji="1" lang="en-US" altLang="ja-JP" sz="1800" dirty="0">
                <a:latin typeface="+mj-lt"/>
              </a:rPr>
              <a:t>UE needs to request New PDU session</a:t>
            </a:r>
            <a:endParaRPr kumimoji="1" lang="ja-JP" altLang="en-US" sz="1800" dirty="0">
              <a:latin typeface="+mj-lt"/>
            </a:endParaRPr>
          </a:p>
        </p:txBody>
      </p:sp>
      <p:sp>
        <p:nvSpPr>
          <p:cNvPr id="70" name="フローチャート: データ 69">
            <a:extLst>
              <a:ext uri="{FF2B5EF4-FFF2-40B4-BE49-F238E27FC236}">
                <a16:creationId xmlns:a16="http://schemas.microsoft.com/office/drawing/2014/main" id="{ACC79CD7-6945-4138-AA88-FC197243CB1F}"/>
              </a:ext>
            </a:extLst>
          </p:cNvPr>
          <p:cNvSpPr/>
          <p:nvPr/>
        </p:nvSpPr>
        <p:spPr>
          <a:xfrm>
            <a:off x="1944688" y="2963863"/>
            <a:ext cx="2133600" cy="554037"/>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71" name="テキスト ボックス 70">
            <a:extLst>
              <a:ext uri="{FF2B5EF4-FFF2-40B4-BE49-F238E27FC236}">
                <a16:creationId xmlns:a16="http://schemas.microsoft.com/office/drawing/2014/main" id="{0E96C343-F35A-4FED-95D9-16CE35C4A105}"/>
              </a:ext>
            </a:extLst>
          </p:cNvPr>
          <p:cNvSpPr txBox="1"/>
          <p:nvPr/>
        </p:nvSpPr>
        <p:spPr>
          <a:xfrm>
            <a:off x="2574925" y="3016250"/>
            <a:ext cx="769938" cy="503238"/>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#1</a:t>
            </a:r>
          </a:p>
          <a:p>
            <a:pPr algn="ctr" defTabSz="1625519">
              <a:defRPr/>
            </a:pPr>
            <a:r>
              <a:rPr lang="en-US" altLang="ja-JP" sz="1333" b="1" dirty="0">
                <a:solidFill>
                  <a:srgbClr val="262626"/>
                </a:solidFill>
                <a:latin typeface="+mj-lt"/>
                <a:ea typeface="メイリオ"/>
              </a:rPr>
              <a:t>(Default)</a:t>
            </a:r>
            <a:endParaRPr lang="ja-JP" altLang="en-US" sz="1333" b="1" dirty="0">
              <a:solidFill>
                <a:srgbClr val="262626"/>
              </a:solidFill>
              <a:latin typeface="+mj-lt"/>
              <a:ea typeface="メイリオ"/>
            </a:endParaRPr>
          </a:p>
        </p:txBody>
      </p:sp>
      <p:sp>
        <p:nvSpPr>
          <p:cNvPr id="13331" name="テキスト ボックス 71">
            <a:extLst>
              <a:ext uri="{FF2B5EF4-FFF2-40B4-BE49-F238E27FC236}">
                <a16:creationId xmlns:a16="http://schemas.microsoft.com/office/drawing/2014/main" id="{79A5613C-631D-4D4C-8C68-95558D14AD14}"/>
              </a:ext>
            </a:extLst>
          </p:cNvPr>
          <p:cNvSpPr txBox="1">
            <a:spLocks noChangeArrowheads="1"/>
          </p:cNvSpPr>
          <p:nvPr/>
        </p:nvSpPr>
        <p:spPr bwMode="auto">
          <a:xfrm>
            <a:off x="385763" y="5549900"/>
            <a:ext cx="4651375" cy="646113"/>
          </a:xfrm>
          <a:prstGeom prst="rect">
            <a:avLst/>
          </a:prstGeom>
          <a:noFill/>
          <a:ln>
            <a:noFill/>
          </a:ln>
        </p:spPr>
        <p:txBody>
          <a:bodyPr wrap="none">
            <a:spAutoFit/>
          </a:bodyPr>
          <a:lstStyle>
            <a:lvl1pPr marL="285750" indent="-28575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Char char="•"/>
              <a:defRPr/>
            </a:pPr>
            <a:r>
              <a:rPr kumimoji="1" lang="en-US" altLang="ja-JP" sz="1800" dirty="0">
                <a:latin typeface="+mj-lt"/>
              </a:rPr>
              <a:t>UE does</a:t>
            </a:r>
            <a:r>
              <a:rPr lang="en-US" altLang="ja-JP" sz="1800" dirty="0">
                <a:latin typeface="+mj-lt"/>
              </a:rPr>
              <a:t>n’t</a:t>
            </a:r>
            <a:r>
              <a:rPr lang="ja-JP" altLang="en-US" sz="1800" dirty="0">
                <a:latin typeface="+mj-lt"/>
              </a:rPr>
              <a:t> </a:t>
            </a:r>
            <a:r>
              <a:rPr kumimoji="1" lang="en-US" altLang="ja-JP" sz="1800" dirty="0">
                <a:latin typeface="+mj-lt"/>
              </a:rPr>
              <a:t>need to request new PDU session</a:t>
            </a:r>
          </a:p>
          <a:p>
            <a:pPr>
              <a:lnSpc>
                <a:spcPct val="100000"/>
              </a:lnSpc>
              <a:spcBef>
                <a:spcPct val="0"/>
              </a:spcBef>
              <a:buFontTx/>
              <a:buChar char="•"/>
              <a:defRPr/>
            </a:pPr>
            <a:r>
              <a:rPr lang="en-US" altLang="ja-JP" sz="1800" dirty="0">
                <a:latin typeface="+mj-lt"/>
              </a:rPr>
              <a:t>We can apply SSC mode 3 to the PDU session</a:t>
            </a:r>
            <a:endParaRPr kumimoji="1" lang="ja-JP" altLang="en-US" sz="1800" dirty="0">
              <a:latin typeface="+mj-lt"/>
            </a:endParaRPr>
          </a:p>
        </p:txBody>
      </p:sp>
      <p:sp>
        <p:nvSpPr>
          <p:cNvPr id="13332" name="テキスト ボックス 72">
            <a:extLst>
              <a:ext uri="{FF2B5EF4-FFF2-40B4-BE49-F238E27FC236}">
                <a16:creationId xmlns:a16="http://schemas.microsoft.com/office/drawing/2014/main" id="{E2CBAD19-0C5B-4B0C-BF16-0424944C18F8}"/>
              </a:ext>
            </a:extLst>
          </p:cNvPr>
          <p:cNvSpPr txBox="1">
            <a:spLocks noChangeArrowheads="1"/>
          </p:cNvSpPr>
          <p:nvPr/>
        </p:nvSpPr>
        <p:spPr bwMode="auto">
          <a:xfrm>
            <a:off x="200025" y="2555875"/>
            <a:ext cx="2879725" cy="369888"/>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ja-JP" altLang="en-US" sz="1800" dirty="0">
                <a:latin typeface="+mj-lt"/>
              </a:rPr>
              <a:t>①</a:t>
            </a:r>
            <a:r>
              <a:rPr lang="en-US" altLang="ja-JP" sz="1800" dirty="0">
                <a:latin typeface="+mj-lt"/>
              </a:rPr>
              <a:t>AF requests to PCF via NEF</a:t>
            </a:r>
            <a:endParaRPr kumimoji="1" lang="ja-JP" altLang="en-US" sz="1800" dirty="0">
              <a:latin typeface="+mj-lt"/>
            </a:endParaRPr>
          </a:p>
        </p:txBody>
      </p:sp>
      <p:sp>
        <p:nvSpPr>
          <p:cNvPr id="13333" name="テキスト ボックス 73">
            <a:extLst>
              <a:ext uri="{FF2B5EF4-FFF2-40B4-BE49-F238E27FC236}">
                <a16:creationId xmlns:a16="http://schemas.microsoft.com/office/drawing/2014/main" id="{394372BE-068A-4B0D-833A-AE5633C89F6D}"/>
              </a:ext>
            </a:extLst>
          </p:cNvPr>
          <p:cNvSpPr txBox="1">
            <a:spLocks noChangeArrowheads="1"/>
          </p:cNvSpPr>
          <p:nvPr/>
        </p:nvSpPr>
        <p:spPr bwMode="auto">
          <a:xfrm>
            <a:off x="203200" y="3538538"/>
            <a:ext cx="3775075" cy="369887"/>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kumimoji="1" lang="ja-JP" altLang="en-US" sz="1800" dirty="0">
                <a:latin typeface="+mj-lt"/>
              </a:rPr>
              <a:t>②</a:t>
            </a:r>
            <a:r>
              <a:rPr kumimoji="1" lang="en-US" altLang="ja-JP" sz="1800" dirty="0">
                <a:latin typeface="+mj-lt"/>
              </a:rPr>
              <a:t>PDU session modification procedure</a:t>
            </a:r>
            <a:endParaRPr kumimoji="1" lang="ja-JP" altLang="en-US" sz="1800" dirty="0">
              <a:latin typeface="+mj-lt"/>
            </a:endParaRPr>
          </a:p>
        </p:txBody>
      </p:sp>
      <p:sp>
        <p:nvSpPr>
          <p:cNvPr id="13334" name="テキスト ボックス 74">
            <a:extLst>
              <a:ext uri="{FF2B5EF4-FFF2-40B4-BE49-F238E27FC236}">
                <a16:creationId xmlns:a16="http://schemas.microsoft.com/office/drawing/2014/main" id="{585A972D-EC21-49A7-AC18-6E5237B6A47D}"/>
              </a:ext>
            </a:extLst>
          </p:cNvPr>
          <p:cNvSpPr txBox="1">
            <a:spLocks noChangeArrowheads="1"/>
          </p:cNvSpPr>
          <p:nvPr/>
        </p:nvSpPr>
        <p:spPr bwMode="auto">
          <a:xfrm>
            <a:off x="6440488" y="2374900"/>
            <a:ext cx="2995612" cy="369888"/>
          </a:xfrm>
          <a:prstGeom prst="rect">
            <a:avLst/>
          </a:prstGeom>
          <a:no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ja-JP" altLang="en-US" sz="1800" dirty="0">
                <a:latin typeface="+mj-lt"/>
              </a:rPr>
              <a:t>①</a:t>
            </a:r>
            <a:r>
              <a:rPr lang="en-US" altLang="ja-JP" sz="1800" dirty="0">
                <a:latin typeface="+mj-lt"/>
              </a:rPr>
              <a:t>AF requests to update URSP</a:t>
            </a:r>
            <a:endParaRPr kumimoji="1" lang="ja-JP" altLang="en-US" sz="1800" dirty="0">
              <a:latin typeface="+mj-lt"/>
            </a:endParaRPr>
          </a:p>
        </p:txBody>
      </p:sp>
      <p:sp>
        <p:nvSpPr>
          <p:cNvPr id="76" name="フローチャート: データ 75">
            <a:extLst>
              <a:ext uri="{FF2B5EF4-FFF2-40B4-BE49-F238E27FC236}">
                <a16:creationId xmlns:a16="http://schemas.microsoft.com/office/drawing/2014/main" id="{EE4287EB-2078-475D-BFB2-F6B9CA168B0C}"/>
              </a:ext>
            </a:extLst>
          </p:cNvPr>
          <p:cNvSpPr/>
          <p:nvPr/>
        </p:nvSpPr>
        <p:spPr>
          <a:xfrm>
            <a:off x="6253163" y="2740025"/>
            <a:ext cx="2132012" cy="704850"/>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77" name="テキスト ボックス 76">
            <a:extLst>
              <a:ext uri="{FF2B5EF4-FFF2-40B4-BE49-F238E27FC236}">
                <a16:creationId xmlns:a16="http://schemas.microsoft.com/office/drawing/2014/main" id="{C9875871-984D-421D-86F2-26D61B79BC85}"/>
              </a:ext>
            </a:extLst>
          </p:cNvPr>
          <p:cNvSpPr txBox="1"/>
          <p:nvPr/>
        </p:nvSpPr>
        <p:spPr>
          <a:xfrm>
            <a:off x="6934200" y="2830513"/>
            <a:ext cx="769938" cy="501650"/>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#1</a:t>
            </a:r>
          </a:p>
          <a:p>
            <a:pPr algn="ctr" defTabSz="1625519">
              <a:defRPr/>
            </a:pPr>
            <a:r>
              <a:rPr lang="en-US" altLang="ja-JP" sz="1333" b="1" dirty="0">
                <a:solidFill>
                  <a:srgbClr val="262626"/>
                </a:solidFill>
                <a:latin typeface="+mj-lt"/>
                <a:ea typeface="メイリオ"/>
              </a:rPr>
              <a:t>(Default)</a:t>
            </a:r>
            <a:endParaRPr lang="ja-JP" altLang="en-US" sz="1333" b="1" dirty="0">
              <a:solidFill>
                <a:srgbClr val="262626"/>
              </a:solidFill>
              <a:latin typeface="+mj-lt"/>
              <a:ea typeface="メイリオ"/>
            </a:endParaRPr>
          </a:p>
        </p:txBody>
      </p:sp>
      <p:cxnSp>
        <p:nvCxnSpPr>
          <p:cNvPr id="78" name="直線矢印コネクタ 77">
            <a:extLst>
              <a:ext uri="{FF2B5EF4-FFF2-40B4-BE49-F238E27FC236}">
                <a16:creationId xmlns:a16="http://schemas.microsoft.com/office/drawing/2014/main" id="{7FF5A0FA-3CD8-4BD5-AC08-88A465612F77}"/>
              </a:ext>
            </a:extLst>
          </p:cNvPr>
          <p:cNvCxnSpPr>
            <a:cxnSpLocks/>
          </p:cNvCxnSpPr>
          <p:nvPr/>
        </p:nvCxnSpPr>
        <p:spPr>
          <a:xfrm flipH="1" flipV="1">
            <a:off x="8202613" y="3109913"/>
            <a:ext cx="2222500" cy="79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9" name="スクロール: 縦 78">
            <a:extLst>
              <a:ext uri="{FF2B5EF4-FFF2-40B4-BE49-F238E27FC236}">
                <a16:creationId xmlns:a16="http://schemas.microsoft.com/office/drawing/2014/main" id="{F2E64D67-1AB1-4831-B6BA-D8B9CAD46B1B}"/>
              </a:ext>
            </a:extLst>
          </p:cNvPr>
          <p:cNvSpPr/>
          <p:nvPr/>
        </p:nvSpPr>
        <p:spPr>
          <a:xfrm>
            <a:off x="8793163" y="2733675"/>
            <a:ext cx="1117600" cy="803275"/>
          </a:xfrm>
          <a:prstGeom prst="verticalScroll">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625519">
              <a:defRPr/>
            </a:pPr>
            <a:r>
              <a:rPr lang="en-US" altLang="ja-JP" sz="1600" kern="0" dirty="0">
                <a:solidFill>
                  <a:srgbClr val="262626"/>
                </a:solidFill>
                <a:latin typeface="+mj-lt"/>
                <a:ea typeface="Meiryo UI"/>
              </a:rPr>
              <a:t>New</a:t>
            </a:r>
          </a:p>
          <a:p>
            <a:pPr algn="ctr" defTabSz="1625519">
              <a:defRPr/>
            </a:pPr>
            <a:r>
              <a:rPr lang="en-US" altLang="ja-JP" sz="1600" kern="0" dirty="0">
                <a:solidFill>
                  <a:srgbClr val="262626"/>
                </a:solidFill>
                <a:latin typeface="+mj-lt"/>
                <a:ea typeface="Meiryo UI"/>
              </a:rPr>
              <a:t>URSP</a:t>
            </a:r>
          </a:p>
          <a:p>
            <a:pPr algn="ctr" defTabSz="1625519">
              <a:defRPr/>
            </a:pPr>
            <a:r>
              <a:rPr lang="en-US" altLang="ja-JP" sz="1600" kern="0" dirty="0">
                <a:solidFill>
                  <a:srgbClr val="262626"/>
                </a:solidFill>
                <a:latin typeface="+mj-lt"/>
                <a:ea typeface="Meiryo UI"/>
              </a:rPr>
              <a:t>rule</a:t>
            </a:r>
            <a:endParaRPr lang="ja-JP" altLang="en-US" sz="1600" kern="0" dirty="0">
              <a:solidFill>
                <a:srgbClr val="262626"/>
              </a:solidFill>
              <a:latin typeface="+mj-lt"/>
              <a:ea typeface="Meiryo UI"/>
            </a:endParaRPr>
          </a:p>
        </p:txBody>
      </p:sp>
      <p:sp>
        <p:nvSpPr>
          <p:cNvPr id="80" name="正方形/長方形 79">
            <a:extLst>
              <a:ext uri="{FF2B5EF4-FFF2-40B4-BE49-F238E27FC236}">
                <a16:creationId xmlns:a16="http://schemas.microsoft.com/office/drawing/2014/main" id="{0EDCF701-EC50-4765-8EB2-51E88E10A9B0}"/>
              </a:ext>
            </a:extLst>
          </p:cNvPr>
          <p:cNvSpPr/>
          <p:nvPr/>
        </p:nvSpPr>
        <p:spPr>
          <a:xfrm>
            <a:off x="10431463" y="2806700"/>
            <a:ext cx="920750" cy="633413"/>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2000" b="1" kern="0" dirty="0">
                <a:solidFill>
                  <a:srgbClr val="262626"/>
                </a:solidFill>
                <a:latin typeface="+mj-lt"/>
                <a:ea typeface="Meiryo UI"/>
              </a:rPr>
              <a:t>AF</a:t>
            </a:r>
            <a:endParaRPr lang="ja-JP" altLang="en-US" sz="2000" b="1" kern="0" dirty="0">
              <a:solidFill>
                <a:srgbClr val="262626"/>
              </a:solidFill>
              <a:latin typeface="+mj-lt"/>
              <a:ea typeface="Meiryo UI"/>
            </a:endParaRPr>
          </a:p>
        </p:txBody>
      </p:sp>
      <p:cxnSp>
        <p:nvCxnSpPr>
          <p:cNvPr id="81" name="直線矢印コネクタ 80">
            <a:extLst>
              <a:ext uri="{FF2B5EF4-FFF2-40B4-BE49-F238E27FC236}">
                <a16:creationId xmlns:a16="http://schemas.microsoft.com/office/drawing/2014/main" id="{4218497C-72B4-4D74-9DB0-1D30587DDEA4}"/>
              </a:ext>
            </a:extLst>
          </p:cNvPr>
          <p:cNvCxnSpPr>
            <a:cxnSpLocks/>
            <a:endCxn id="70" idx="5"/>
          </p:cNvCxnSpPr>
          <p:nvPr/>
        </p:nvCxnSpPr>
        <p:spPr>
          <a:xfrm flipH="1" flipV="1">
            <a:off x="3863975" y="3241675"/>
            <a:ext cx="871538" cy="476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正方形/長方形 81">
            <a:extLst>
              <a:ext uri="{FF2B5EF4-FFF2-40B4-BE49-F238E27FC236}">
                <a16:creationId xmlns:a16="http://schemas.microsoft.com/office/drawing/2014/main" id="{3078A736-0631-4339-A178-C3BC0B563545}"/>
              </a:ext>
            </a:extLst>
          </p:cNvPr>
          <p:cNvSpPr/>
          <p:nvPr/>
        </p:nvSpPr>
        <p:spPr>
          <a:xfrm>
            <a:off x="4741863" y="2936875"/>
            <a:ext cx="920750" cy="631825"/>
          </a:xfrm>
          <a:prstGeom prst="rect">
            <a:avLst/>
          </a:prstGeom>
          <a:solidFill>
            <a:sysClr val="window" lastClr="FFFFFF"/>
          </a:solidFill>
          <a:ln w="19050" cap="flat" cmpd="sng" algn="ctr">
            <a:solidFill>
              <a:srgbClr val="262626">
                <a:lumMod val="75000"/>
                <a:lumOff val="25000"/>
              </a:srgbClr>
            </a:solidFill>
            <a:prstDash val="solid"/>
          </a:ln>
          <a:effectLst/>
        </p:spPr>
        <p:txBody>
          <a:bodyPr lIns="0" tIns="81280" rIns="0" bIns="81280" anchor="ctr"/>
          <a:lstStyle/>
          <a:p>
            <a:pPr algn="ctr" defTabSz="1625519">
              <a:defRPr/>
            </a:pPr>
            <a:r>
              <a:rPr lang="en-US" altLang="ja-JP" sz="2000" b="1" kern="0" dirty="0">
                <a:solidFill>
                  <a:srgbClr val="262626"/>
                </a:solidFill>
                <a:latin typeface="+mj-lt"/>
                <a:ea typeface="Meiryo UI"/>
              </a:rPr>
              <a:t>AF</a:t>
            </a:r>
            <a:endParaRPr lang="ja-JP" altLang="en-US" sz="2000" b="1" kern="0" dirty="0">
              <a:solidFill>
                <a:srgbClr val="262626"/>
              </a:solidFill>
              <a:latin typeface="+mj-lt"/>
              <a:ea typeface="Meiryo UI"/>
            </a:endParaRPr>
          </a:p>
        </p:txBody>
      </p:sp>
      <p:pic>
        <p:nvPicPr>
          <p:cNvPr id="15389" name="Picture 2">
            <a:extLst>
              <a:ext uri="{FF2B5EF4-FFF2-40B4-BE49-F238E27FC236}">
                <a16:creationId xmlns:a16="http://schemas.microsoft.com/office/drawing/2014/main" id="{263544D5-0A57-45B9-B52B-E0B63965423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4250" y="4178300"/>
            <a:ext cx="434975"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5" name="正方形/長方形 84">
            <a:extLst>
              <a:ext uri="{FF2B5EF4-FFF2-40B4-BE49-F238E27FC236}">
                <a16:creationId xmlns:a16="http://schemas.microsoft.com/office/drawing/2014/main" id="{CD94DF0F-345A-436D-B444-EE51FCDAE689}"/>
              </a:ext>
            </a:extLst>
          </p:cNvPr>
          <p:cNvSpPr/>
          <p:nvPr/>
        </p:nvSpPr>
        <p:spPr>
          <a:xfrm>
            <a:off x="1049338" y="4379913"/>
            <a:ext cx="201612" cy="398462"/>
          </a:xfrm>
          <a:prstGeom prst="rect">
            <a:avLst/>
          </a:prstGeom>
          <a:solidFill>
            <a:sysClr val="window" lastClr="FFFFFF"/>
          </a:solidFill>
          <a:ln w="19050" cap="flat" cmpd="sng" algn="ctr">
            <a:noFill/>
            <a:prstDash val="solid"/>
          </a:ln>
          <a:effectLst/>
        </p:spPr>
        <p:txBody>
          <a:bodyPr lIns="162560" tIns="81280" rIns="162560" bIns="81280" anchor="ctr"/>
          <a:lstStyle/>
          <a:p>
            <a:pPr algn="ctr" defTabSz="1625519">
              <a:defRPr/>
            </a:pPr>
            <a:endParaRPr lang="ja-JP" altLang="en-US" sz="1867" kern="0">
              <a:solidFill>
                <a:prstClr val="white"/>
              </a:solidFill>
              <a:latin typeface="Arial"/>
              <a:ea typeface="Meiryo UI"/>
            </a:endParaRPr>
          </a:p>
        </p:txBody>
      </p:sp>
      <p:sp>
        <p:nvSpPr>
          <p:cNvPr id="86" name="フローチャート: データ 85">
            <a:extLst>
              <a:ext uri="{FF2B5EF4-FFF2-40B4-BE49-F238E27FC236}">
                <a16:creationId xmlns:a16="http://schemas.microsoft.com/office/drawing/2014/main" id="{EE498F6E-9CB8-4EFD-B33A-4422AF460449}"/>
              </a:ext>
            </a:extLst>
          </p:cNvPr>
          <p:cNvSpPr/>
          <p:nvPr/>
        </p:nvSpPr>
        <p:spPr>
          <a:xfrm>
            <a:off x="2455863" y="4097338"/>
            <a:ext cx="2132012" cy="406400"/>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87" name="テキスト ボックス 86">
            <a:extLst>
              <a:ext uri="{FF2B5EF4-FFF2-40B4-BE49-F238E27FC236}">
                <a16:creationId xmlns:a16="http://schemas.microsoft.com/office/drawing/2014/main" id="{3510B1DA-E377-45F9-8092-405B14A00AC1}"/>
              </a:ext>
            </a:extLst>
          </p:cNvPr>
          <p:cNvSpPr txBox="1"/>
          <p:nvPr/>
        </p:nvSpPr>
        <p:spPr>
          <a:xfrm>
            <a:off x="3136900" y="4048125"/>
            <a:ext cx="769938" cy="501650"/>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#1</a:t>
            </a:r>
          </a:p>
          <a:p>
            <a:pPr algn="ctr" defTabSz="1625519">
              <a:defRPr/>
            </a:pPr>
            <a:r>
              <a:rPr lang="en-US" altLang="ja-JP" sz="1333" b="1" dirty="0">
                <a:solidFill>
                  <a:srgbClr val="262626"/>
                </a:solidFill>
                <a:latin typeface="+mj-lt"/>
                <a:ea typeface="メイリオ"/>
              </a:rPr>
              <a:t>(Default)</a:t>
            </a:r>
            <a:endParaRPr lang="ja-JP" altLang="en-US" sz="1333" b="1" dirty="0">
              <a:solidFill>
                <a:srgbClr val="262626"/>
              </a:solidFill>
              <a:latin typeface="+mj-lt"/>
              <a:ea typeface="メイリオ"/>
            </a:endParaRPr>
          </a:p>
        </p:txBody>
      </p:sp>
      <p:sp>
        <p:nvSpPr>
          <p:cNvPr id="89" name="フローチャート: データ 88">
            <a:extLst>
              <a:ext uri="{FF2B5EF4-FFF2-40B4-BE49-F238E27FC236}">
                <a16:creationId xmlns:a16="http://schemas.microsoft.com/office/drawing/2014/main" id="{35046F50-04F1-4C4F-A94F-E32163771732}"/>
              </a:ext>
            </a:extLst>
          </p:cNvPr>
          <p:cNvSpPr/>
          <p:nvPr/>
        </p:nvSpPr>
        <p:spPr>
          <a:xfrm>
            <a:off x="2405063" y="4589463"/>
            <a:ext cx="2133600" cy="431800"/>
          </a:xfrm>
          <a:prstGeom prst="flowChartInputOutput">
            <a:avLst/>
          </a:prstGeom>
          <a:solidFill>
            <a:srgbClr val="92D050"/>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90" name="テキスト ボックス 89">
            <a:extLst>
              <a:ext uri="{FF2B5EF4-FFF2-40B4-BE49-F238E27FC236}">
                <a16:creationId xmlns:a16="http://schemas.microsoft.com/office/drawing/2014/main" id="{6988026B-3064-4C55-9E92-83B40578B6BA}"/>
              </a:ext>
            </a:extLst>
          </p:cNvPr>
          <p:cNvSpPr txBox="1"/>
          <p:nvPr/>
        </p:nvSpPr>
        <p:spPr>
          <a:xfrm>
            <a:off x="3124200" y="4562475"/>
            <a:ext cx="695325" cy="501650"/>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#2</a:t>
            </a:r>
          </a:p>
          <a:p>
            <a:pPr algn="ctr" defTabSz="1625519">
              <a:defRPr/>
            </a:pPr>
            <a:r>
              <a:rPr lang="en-US" altLang="ja-JP" sz="1333" b="1" dirty="0">
                <a:solidFill>
                  <a:srgbClr val="262626"/>
                </a:solidFill>
                <a:latin typeface="+mj-lt"/>
                <a:ea typeface="メイリオ"/>
              </a:rPr>
              <a:t>(</a:t>
            </a:r>
            <a:r>
              <a:rPr lang="en-US" altLang="ja-JP" sz="1333" b="1" dirty="0" err="1">
                <a:solidFill>
                  <a:srgbClr val="262626"/>
                </a:solidFill>
                <a:latin typeface="+mj-lt"/>
                <a:ea typeface="メイリオ"/>
              </a:rPr>
              <a:t>eMBB</a:t>
            </a:r>
            <a:r>
              <a:rPr lang="en-US" altLang="ja-JP" sz="1333" b="1" dirty="0">
                <a:solidFill>
                  <a:srgbClr val="262626"/>
                </a:solidFill>
                <a:latin typeface="+mj-lt"/>
                <a:ea typeface="メイリオ"/>
              </a:rPr>
              <a:t>)</a:t>
            </a:r>
            <a:endParaRPr lang="ja-JP" altLang="en-US" sz="1333" b="1" dirty="0">
              <a:solidFill>
                <a:srgbClr val="262626"/>
              </a:solidFill>
              <a:latin typeface="+mj-lt"/>
              <a:ea typeface="メイリオ"/>
            </a:endParaRPr>
          </a:p>
        </p:txBody>
      </p:sp>
      <p:sp>
        <p:nvSpPr>
          <p:cNvPr id="92" name="フローチャート: データ 91">
            <a:extLst>
              <a:ext uri="{FF2B5EF4-FFF2-40B4-BE49-F238E27FC236}">
                <a16:creationId xmlns:a16="http://schemas.microsoft.com/office/drawing/2014/main" id="{8290D920-B9BF-48CF-B3C5-1DF38F03EB3D}"/>
              </a:ext>
            </a:extLst>
          </p:cNvPr>
          <p:cNvSpPr/>
          <p:nvPr/>
        </p:nvSpPr>
        <p:spPr>
          <a:xfrm>
            <a:off x="8312150" y="5143500"/>
            <a:ext cx="2132013" cy="407988"/>
          </a:xfrm>
          <a:prstGeom prst="flowChartInputOutput">
            <a:avLst/>
          </a:prstGeom>
          <a:solidFill>
            <a:sysClr val="window" lastClr="FFFFFF">
              <a:lumMod val="85000"/>
            </a:sysClr>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93" name="テキスト ボックス 92">
            <a:extLst>
              <a:ext uri="{FF2B5EF4-FFF2-40B4-BE49-F238E27FC236}">
                <a16:creationId xmlns:a16="http://schemas.microsoft.com/office/drawing/2014/main" id="{DE7873F3-8567-47F2-BD24-C48B58AE12D4}"/>
              </a:ext>
            </a:extLst>
          </p:cNvPr>
          <p:cNvSpPr txBox="1"/>
          <p:nvPr/>
        </p:nvSpPr>
        <p:spPr>
          <a:xfrm>
            <a:off x="8993188" y="5094288"/>
            <a:ext cx="769937" cy="501650"/>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#1</a:t>
            </a:r>
          </a:p>
          <a:p>
            <a:pPr algn="ctr" defTabSz="1625519">
              <a:defRPr/>
            </a:pPr>
            <a:r>
              <a:rPr lang="en-US" altLang="ja-JP" sz="1333" b="1" dirty="0">
                <a:solidFill>
                  <a:srgbClr val="262626"/>
                </a:solidFill>
                <a:latin typeface="+mj-lt"/>
                <a:ea typeface="メイリオ"/>
              </a:rPr>
              <a:t>(Default)</a:t>
            </a:r>
            <a:endParaRPr lang="ja-JP" altLang="en-US" sz="1333" b="1" dirty="0">
              <a:solidFill>
                <a:srgbClr val="262626"/>
              </a:solidFill>
              <a:latin typeface="+mj-lt"/>
              <a:ea typeface="メイリオ"/>
            </a:endParaRPr>
          </a:p>
        </p:txBody>
      </p:sp>
      <p:sp>
        <p:nvSpPr>
          <p:cNvPr id="94" name="フローチャート: データ 93">
            <a:extLst>
              <a:ext uri="{FF2B5EF4-FFF2-40B4-BE49-F238E27FC236}">
                <a16:creationId xmlns:a16="http://schemas.microsoft.com/office/drawing/2014/main" id="{BF61EDF6-B823-4315-8AB5-3A16F964105E}"/>
              </a:ext>
            </a:extLst>
          </p:cNvPr>
          <p:cNvSpPr/>
          <p:nvPr/>
        </p:nvSpPr>
        <p:spPr>
          <a:xfrm>
            <a:off x="8262938" y="5635625"/>
            <a:ext cx="2132012" cy="431800"/>
          </a:xfrm>
          <a:prstGeom prst="flowChartInputOutput">
            <a:avLst/>
          </a:prstGeom>
          <a:solidFill>
            <a:srgbClr val="92D050"/>
          </a:solidFill>
          <a:ln w="19050" cap="flat" cmpd="sng" algn="ctr">
            <a:noFill/>
            <a:prstDash val="solid"/>
          </a:ln>
          <a:effectLst/>
        </p:spPr>
        <p:txBody>
          <a:bodyPr lIns="162560" tIns="81280" rIns="162560" bIns="81280" anchor="ctr"/>
          <a:lstStyle/>
          <a:p>
            <a:pPr algn="ctr" defTabSz="1625519">
              <a:defRPr/>
            </a:pPr>
            <a:endParaRPr lang="ja-JP" altLang="en-US" sz="1867" kern="0">
              <a:solidFill>
                <a:srgbClr val="262626"/>
              </a:solidFill>
              <a:latin typeface="Arial"/>
              <a:ea typeface="Meiryo UI"/>
            </a:endParaRPr>
          </a:p>
        </p:txBody>
      </p:sp>
      <p:sp>
        <p:nvSpPr>
          <p:cNvPr id="95" name="テキスト ボックス 94">
            <a:extLst>
              <a:ext uri="{FF2B5EF4-FFF2-40B4-BE49-F238E27FC236}">
                <a16:creationId xmlns:a16="http://schemas.microsoft.com/office/drawing/2014/main" id="{10C3DC6B-DCC5-4F3E-B649-D7D0AA869291}"/>
              </a:ext>
            </a:extLst>
          </p:cNvPr>
          <p:cNvSpPr txBox="1"/>
          <p:nvPr/>
        </p:nvSpPr>
        <p:spPr>
          <a:xfrm>
            <a:off x="8980488" y="5608638"/>
            <a:ext cx="695325" cy="501650"/>
          </a:xfrm>
          <a:prstGeom prst="rect">
            <a:avLst/>
          </a:prstGeom>
          <a:noFill/>
        </p:spPr>
        <p:txBody>
          <a:bodyPr wrap="none">
            <a:spAutoFit/>
          </a:bodyPr>
          <a:lstStyle/>
          <a:p>
            <a:pPr algn="ctr" defTabSz="1625519">
              <a:defRPr/>
            </a:pPr>
            <a:r>
              <a:rPr lang="en-US" altLang="ja-JP" sz="1333" b="1" dirty="0">
                <a:solidFill>
                  <a:srgbClr val="262626"/>
                </a:solidFill>
                <a:latin typeface="+mj-lt"/>
                <a:ea typeface="メイリオ"/>
              </a:rPr>
              <a:t>Slice #2</a:t>
            </a:r>
          </a:p>
          <a:p>
            <a:pPr algn="ctr" defTabSz="1625519">
              <a:defRPr/>
            </a:pPr>
            <a:r>
              <a:rPr lang="en-US" altLang="ja-JP" sz="1333" b="1" dirty="0">
                <a:solidFill>
                  <a:srgbClr val="262626"/>
                </a:solidFill>
                <a:latin typeface="+mj-lt"/>
                <a:ea typeface="メイリオ"/>
              </a:rPr>
              <a:t>(</a:t>
            </a:r>
            <a:r>
              <a:rPr lang="en-US" altLang="ja-JP" sz="1333" b="1" dirty="0" err="1">
                <a:solidFill>
                  <a:srgbClr val="262626"/>
                </a:solidFill>
                <a:latin typeface="+mj-lt"/>
                <a:ea typeface="メイリオ"/>
              </a:rPr>
              <a:t>eMBB</a:t>
            </a:r>
            <a:r>
              <a:rPr lang="en-US" altLang="ja-JP" sz="1333" b="1" dirty="0">
                <a:solidFill>
                  <a:srgbClr val="262626"/>
                </a:solidFill>
                <a:latin typeface="+mj-lt"/>
                <a:ea typeface="メイリオ"/>
              </a:rPr>
              <a:t>)</a:t>
            </a:r>
            <a:endParaRPr lang="ja-JP" altLang="en-US" sz="1333" b="1" dirty="0">
              <a:solidFill>
                <a:srgbClr val="262626"/>
              </a:solidFill>
              <a:latin typeface="+mj-lt"/>
              <a:ea typeface="メイリオ"/>
            </a:endParaRPr>
          </a:p>
        </p:txBody>
      </p:sp>
      <p:sp>
        <p:nvSpPr>
          <p:cNvPr id="96" name="フリーフォーム: 図形 95">
            <a:extLst>
              <a:ext uri="{FF2B5EF4-FFF2-40B4-BE49-F238E27FC236}">
                <a16:creationId xmlns:a16="http://schemas.microsoft.com/office/drawing/2014/main" id="{0A3C951F-85F0-4FC5-BA86-E1700B3A75A8}"/>
              </a:ext>
            </a:extLst>
          </p:cNvPr>
          <p:cNvSpPr/>
          <p:nvPr/>
        </p:nvSpPr>
        <p:spPr>
          <a:xfrm>
            <a:off x="7542213" y="5272088"/>
            <a:ext cx="2674937" cy="293687"/>
          </a:xfrm>
          <a:custGeom>
            <a:avLst/>
            <a:gdLst>
              <a:gd name="connsiteX0" fmla="*/ 0 w 2676088"/>
              <a:gd name="connsiteY0" fmla="*/ 293614 h 293614"/>
              <a:gd name="connsiteX1" fmla="*/ 520117 w 2676088"/>
              <a:gd name="connsiteY1" fmla="*/ 50334 h 293614"/>
              <a:gd name="connsiteX2" fmla="*/ 2676088 w 2676088"/>
              <a:gd name="connsiteY2" fmla="*/ 0 h 293614"/>
            </a:gdLst>
            <a:ahLst/>
            <a:cxnLst>
              <a:cxn ang="0">
                <a:pos x="connsiteX0" y="connsiteY0"/>
              </a:cxn>
              <a:cxn ang="0">
                <a:pos x="connsiteX1" y="connsiteY1"/>
              </a:cxn>
              <a:cxn ang="0">
                <a:pos x="connsiteX2" y="connsiteY2"/>
              </a:cxn>
            </a:cxnLst>
            <a:rect l="l" t="t" r="r" b="b"/>
            <a:pathLst>
              <a:path w="2676088" h="293614">
                <a:moveTo>
                  <a:pt x="0" y="293614"/>
                </a:moveTo>
                <a:cubicBezTo>
                  <a:pt x="37051" y="196442"/>
                  <a:pt x="74102" y="99270"/>
                  <a:pt x="520117" y="50334"/>
                </a:cubicBezTo>
                <a:cubicBezTo>
                  <a:pt x="966132" y="1398"/>
                  <a:pt x="1821110" y="699"/>
                  <a:pt x="2676088"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99" name="フリーフォーム: 図形 98">
            <a:extLst>
              <a:ext uri="{FF2B5EF4-FFF2-40B4-BE49-F238E27FC236}">
                <a16:creationId xmlns:a16="http://schemas.microsoft.com/office/drawing/2014/main" id="{1AC5F775-1FAA-46BA-AF2A-5E51FFAAC6F3}"/>
              </a:ext>
            </a:extLst>
          </p:cNvPr>
          <p:cNvSpPr/>
          <p:nvPr/>
        </p:nvSpPr>
        <p:spPr>
          <a:xfrm>
            <a:off x="7546975" y="5724525"/>
            <a:ext cx="2478088" cy="184150"/>
          </a:xfrm>
          <a:custGeom>
            <a:avLst/>
            <a:gdLst>
              <a:gd name="connsiteX0" fmla="*/ 12089 w 2478452"/>
              <a:gd name="connsiteY0" fmla="*/ 0 h 184558"/>
              <a:gd name="connsiteX1" fmla="*/ 372815 w 2478452"/>
              <a:gd name="connsiteY1" fmla="*/ 151002 h 184558"/>
              <a:gd name="connsiteX2" fmla="*/ 2478452 w 2478452"/>
              <a:gd name="connsiteY2" fmla="*/ 184558 h 184558"/>
            </a:gdLst>
            <a:ahLst/>
            <a:cxnLst>
              <a:cxn ang="0">
                <a:pos x="connsiteX0" y="connsiteY0"/>
              </a:cxn>
              <a:cxn ang="0">
                <a:pos x="connsiteX1" y="connsiteY1"/>
              </a:cxn>
              <a:cxn ang="0">
                <a:pos x="connsiteX2" y="connsiteY2"/>
              </a:cxn>
            </a:cxnLst>
            <a:rect l="l" t="t" r="r" b="b"/>
            <a:pathLst>
              <a:path w="2478452" h="184558">
                <a:moveTo>
                  <a:pt x="12089" y="0"/>
                </a:moveTo>
                <a:cubicBezTo>
                  <a:pt x="-13078" y="60121"/>
                  <a:pt x="-38245" y="120242"/>
                  <a:pt x="372815" y="151002"/>
                </a:cubicBezTo>
                <a:cubicBezTo>
                  <a:pt x="783875" y="181762"/>
                  <a:pt x="1631163" y="183160"/>
                  <a:pt x="2478452" y="184558"/>
                </a:cubicBez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100" name="フリーフォーム: 図形 99">
            <a:extLst>
              <a:ext uri="{FF2B5EF4-FFF2-40B4-BE49-F238E27FC236}">
                <a16:creationId xmlns:a16="http://schemas.microsoft.com/office/drawing/2014/main" id="{0A30E0BA-9637-42D9-AF02-CEA46E1B23A4}"/>
              </a:ext>
            </a:extLst>
          </p:cNvPr>
          <p:cNvSpPr/>
          <p:nvPr/>
        </p:nvSpPr>
        <p:spPr>
          <a:xfrm>
            <a:off x="1536700" y="4286250"/>
            <a:ext cx="2676525" cy="293688"/>
          </a:xfrm>
          <a:custGeom>
            <a:avLst/>
            <a:gdLst>
              <a:gd name="connsiteX0" fmla="*/ 0 w 2676088"/>
              <a:gd name="connsiteY0" fmla="*/ 293614 h 293614"/>
              <a:gd name="connsiteX1" fmla="*/ 520117 w 2676088"/>
              <a:gd name="connsiteY1" fmla="*/ 50334 h 293614"/>
              <a:gd name="connsiteX2" fmla="*/ 2676088 w 2676088"/>
              <a:gd name="connsiteY2" fmla="*/ 0 h 293614"/>
            </a:gdLst>
            <a:ahLst/>
            <a:cxnLst>
              <a:cxn ang="0">
                <a:pos x="connsiteX0" y="connsiteY0"/>
              </a:cxn>
              <a:cxn ang="0">
                <a:pos x="connsiteX1" y="connsiteY1"/>
              </a:cxn>
              <a:cxn ang="0">
                <a:pos x="connsiteX2" y="connsiteY2"/>
              </a:cxn>
            </a:cxnLst>
            <a:rect l="l" t="t" r="r" b="b"/>
            <a:pathLst>
              <a:path w="2676088" h="293614">
                <a:moveTo>
                  <a:pt x="0" y="293614"/>
                </a:moveTo>
                <a:cubicBezTo>
                  <a:pt x="37051" y="196442"/>
                  <a:pt x="74102" y="99270"/>
                  <a:pt x="520117" y="50334"/>
                </a:cubicBezTo>
                <a:cubicBezTo>
                  <a:pt x="966132" y="1398"/>
                  <a:pt x="1821110" y="699"/>
                  <a:pt x="2676088"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101" name="フリーフォーム: 図形 100">
            <a:extLst>
              <a:ext uri="{FF2B5EF4-FFF2-40B4-BE49-F238E27FC236}">
                <a16:creationId xmlns:a16="http://schemas.microsoft.com/office/drawing/2014/main" id="{08B97054-6FFC-4E56-8F48-6E0179F081A8}"/>
              </a:ext>
            </a:extLst>
          </p:cNvPr>
          <p:cNvSpPr/>
          <p:nvPr/>
        </p:nvSpPr>
        <p:spPr>
          <a:xfrm>
            <a:off x="1541463" y="4689475"/>
            <a:ext cx="2478087" cy="184150"/>
          </a:xfrm>
          <a:custGeom>
            <a:avLst/>
            <a:gdLst>
              <a:gd name="connsiteX0" fmla="*/ 12089 w 2478452"/>
              <a:gd name="connsiteY0" fmla="*/ 0 h 184558"/>
              <a:gd name="connsiteX1" fmla="*/ 372815 w 2478452"/>
              <a:gd name="connsiteY1" fmla="*/ 151002 h 184558"/>
              <a:gd name="connsiteX2" fmla="*/ 2478452 w 2478452"/>
              <a:gd name="connsiteY2" fmla="*/ 184558 h 184558"/>
            </a:gdLst>
            <a:ahLst/>
            <a:cxnLst>
              <a:cxn ang="0">
                <a:pos x="connsiteX0" y="connsiteY0"/>
              </a:cxn>
              <a:cxn ang="0">
                <a:pos x="connsiteX1" y="connsiteY1"/>
              </a:cxn>
              <a:cxn ang="0">
                <a:pos x="connsiteX2" y="connsiteY2"/>
              </a:cxn>
            </a:cxnLst>
            <a:rect l="l" t="t" r="r" b="b"/>
            <a:pathLst>
              <a:path w="2478452" h="184558">
                <a:moveTo>
                  <a:pt x="12089" y="0"/>
                </a:moveTo>
                <a:cubicBezTo>
                  <a:pt x="-13078" y="60121"/>
                  <a:pt x="-38245" y="120242"/>
                  <a:pt x="372815" y="151002"/>
                </a:cubicBezTo>
                <a:cubicBezTo>
                  <a:pt x="783875" y="181762"/>
                  <a:pt x="1631163" y="183160"/>
                  <a:pt x="2478452" y="184558"/>
                </a:cubicBez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cxnSp>
        <p:nvCxnSpPr>
          <p:cNvPr id="103" name="直線矢印コネクタ 102">
            <a:extLst>
              <a:ext uri="{FF2B5EF4-FFF2-40B4-BE49-F238E27FC236}">
                <a16:creationId xmlns:a16="http://schemas.microsoft.com/office/drawing/2014/main" id="{D1C444AF-B98D-4410-B49D-95E6E8CB09F6}"/>
              </a:ext>
            </a:extLst>
          </p:cNvPr>
          <p:cNvCxnSpPr>
            <a:cxnSpLocks/>
            <a:stCxn id="15373" idx="3"/>
            <a:endCxn id="94" idx="2"/>
          </p:cNvCxnSpPr>
          <p:nvPr/>
        </p:nvCxnSpPr>
        <p:spPr>
          <a:xfrm>
            <a:off x="7493000" y="5514975"/>
            <a:ext cx="982663" cy="3365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5" name="吹き出し: 四角形 104">
            <a:extLst>
              <a:ext uri="{FF2B5EF4-FFF2-40B4-BE49-F238E27FC236}">
                <a16:creationId xmlns:a16="http://schemas.microsoft.com/office/drawing/2014/main" id="{3DF6CD32-5C11-4B85-8B9A-FEC1CFDFD6AD}"/>
              </a:ext>
            </a:extLst>
          </p:cNvPr>
          <p:cNvSpPr/>
          <p:nvPr/>
        </p:nvSpPr>
        <p:spPr>
          <a:xfrm>
            <a:off x="6594475" y="5897563"/>
            <a:ext cx="1516063" cy="277812"/>
          </a:xfrm>
          <a:prstGeom prst="wedgeRectCallout">
            <a:avLst>
              <a:gd name="adj1" fmla="val 34268"/>
              <a:gd name="adj2" fmla="val -124062"/>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en-US" altLang="ja-JP" dirty="0">
                <a:solidFill>
                  <a:schemeClr val="accent1"/>
                </a:solidFill>
                <a:latin typeface="+mj-lt"/>
              </a:rPr>
              <a:t>New request</a:t>
            </a:r>
            <a:endParaRPr kumimoji="1" lang="ja-JP" altLang="en-US" dirty="0">
              <a:solidFill>
                <a:schemeClr val="accent1"/>
              </a:solidFill>
              <a:latin typeface="+mj-lt"/>
            </a:endParaRPr>
          </a:p>
        </p:txBody>
      </p:sp>
      <p:sp>
        <p:nvSpPr>
          <p:cNvPr id="106" name="吹き出し: 四角形 105">
            <a:extLst>
              <a:ext uri="{FF2B5EF4-FFF2-40B4-BE49-F238E27FC236}">
                <a16:creationId xmlns:a16="http://schemas.microsoft.com/office/drawing/2014/main" id="{423DF038-CDE5-4793-A575-A9FF5C6460B4}"/>
              </a:ext>
            </a:extLst>
          </p:cNvPr>
          <p:cNvSpPr/>
          <p:nvPr/>
        </p:nvSpPr>
        <p:spPr>
          <a:xfrm>
            <a:off x="280988" y="4883150"/>
            <a:ext cx="1801812" cy="590550"/>
          </a:xfrm>
          <a:prstGeom prst="wedgeRectCallout">
            <a:avLst>
              <a:gd name="adj1" fmla="val 46487"/>
              <a:gd name="adj2" fmla="val -9134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dirty="0">
                <a:solidFill>
                  <a:schemeClr val="accent1"/>
                </a:solidFill>
                <a:latin typeface="+mj-lt"/>
              </a:rPr>
              <a:t>SSC mode 3 is available</a:t>
            </a:r>
            <a:endParaRPr kumimoji="1" lang="ja-JP" altLang="en-US" dirty="0">
              <a:solidFill>
                <a:schemeClr val="accent1"/>
              </a:solidFill>
              <a:latin typeface="+mj-lt"/>
            </a:endParaRPr>
          </a:p>
        </p:txBody>
      </p:sp>
      <p:cxnSp>
        <p:nvCxnSpPr>
          <p:cNvPr id="108" name="直線矢印コネクタ 107">
            <a:extLst>
              <a:ext uri="{FF2B5EF4-FFF2-40B4-BE49-F238E27FC236}">
                <a16:creationId xmlns:a16="http://schemas.microsoft.com/office/drawing/2014/main" id="{9FDA3F77-43E5-44AF-B93F-69D5C5DD5A9F}"/>
              </a:ext>
            </a:extLst>
          </p:cNvPr>
          <p:cNvCxnSpPr>
            <a:stCxn id="100" idx="1"/>
          </p:cNvCxnSpPr>
          <p:nvPr/>
        </p:nvCxnSpPr>
        <p:spPr>
          <a:xfrm>
            <a:off x="2057400" y="4337050"/>
            <a:ext cx="19050" cy="5127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8" name="コンテンツ プレースホルダー 2">
            <a:extLst>
              <a:ext uri="{FF2B5EF4-FFF2-40B4-BE49-F238E27FC236}">
                <a16:creationId xmlns:a16="http://schemas.microsoft.com/office/drawing/2014/main" id="{2F48FA4B-2D05-4A69-B3CB-DD2C6C299547}"/>
              </a:ext>
            </a:extLst>
          </p:cNvPr>
          <p:cNvSpPr txBox="1">
            <a:spLocks/>
          </p:cNvSpPr>
          <p:nvPr/>
        </p:nvSpPr>
        <p:spPr>
          <a:xfrm>
            <a:off x="119063" y="1782763"/>
            <a:ext cx="11953875" cy="366712"/>
          </a:xfrm>
          <a:prstGeom prst="rect">
            <a:avLst/>
          </a:prstGeom>
          <a:ln>
            <a:solidFill>
              <a:schemeClr val="tx1"/>
            </a:solid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ja-JP" sz="2000" dirty="0">
                <a:latin typeface="+mj-lt"/>
                <a:cs typeface="Arial" panose="020B0604020202020204" pitchFamily="34" charset="0"/>
              </a:rPr>
              <a:t>This proposal allows simpler and more convenience slice switching compared to URSP.</a:t>
            </a:r>
          </a:p>
          <a:p>
            <a:pPr>
              <a:defRPr/>
            </a:pPr>
            <a:endParaRPr lang="en-US" altLang="ja-JP" sz="1870" dirty="0">
              <a:latin typeface="+mj-lt"/>
            </a:endParaRPr>
          </a:p>
          <a:p>
            <a:pPr>
              <a:defRPr/>
            </a:pPr>
            <a:endParaRPr lang="ja-JP" altLang="ja-JP" dirty="0">
              <a:latin typeface="+mj-lt"/>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7068</TotalTime>
  <Words>1000</Words>
  <Application>Microsoft Office PowerPoint</Application>
  <PresentationFormat>ワイド画面</PresentationFormat>
  <Paragraphs>202</Paragraphs>
  <Slides>10</Slides>
  <Notes>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10</vt:i4>
      </vt:variant>
    </vt:vector>
  </HeadingPairs>
  <TitlesOfParts>
    <vt:vector size="20" baseType="lpstr">
      <vt:lpstr>Arial</vt:lpstr>
      <vt:lpstr>Calibri Light</vt:lpstr>
      <vt:lpstr>Calibri</vt:lpstr>
      <vt:lpstr>Times New Roman</vt:lpstr>
      <vt:lpstr>ＭＳ Ｐゴシック</vt:lpstr>
      <vt:lpstr>Arial </vt:lpstr>
      <vt:lpstr>Meiryo UI</vt:lpstr>
      <vt:lpstr>メイリオ</vt:lpstr>
      <vt:lpstr>Wingdings</vt:lpstr>
      <vt:lpstr>Office Theme</vt:lpstr>
      <vt:lpstr>Discussion on Network Controlled Slice Selection</vt:lpstr>
      <vt:lpstr>Summary</vt:lpstr>
      <vt:lpstr>PowerPoint プレゼンテーション</vt:lpstr>
      <vt:lpstr> Proposal</vt:lpstr>
      <vt:lpstr>Proposal Assumptions</vt:lpstr>
      <vt:lpstr>DRAFT solution</vt:lpstr>
      <vt:lpstr>Alternative S-NSSAI in AF request </vt:lpstr>
      <vt:lpstr>Appendix</vt:lpstr>
      <vt:lpstr>Appendix①</vt:lpstr>
      <vt:lpstr>Appendix②</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0</cp:lastModifiedBy>
  <cp:revision>668</cp:revision>
  <dcterms:created xsi:type="dcterms:W3CDTF">2010-02-05T13:52:04Z</dcterms:created>
  <dcterms:modified xsi:type="dcterms:W3CDTF">2024-01-12T07:47:11Z</dcterms:modified>
  <cp:contentStatus>Template 2017</cp:contentStatus>
</cp:coreProperties>
</file>